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7.xml" ContentType="application/vnd.openxmlformats-officedocument.theme+xml"/>
  <Override PartName="/ppt/slideLayouts/slideLayout11.xml" ContentType="application/vnd.openxmlformats-officedocument.presentationml.slideLayout+xml"/>
  <Override PartName="/ppt/theme/theme8.xml" ContentType="application/vnd.openxmlformats-officedocument.theme+xml"/>
  <Override PartName="/ppt/slideLayouts/slideLayout12.xml" ContentType="application/vnd.openxmlformats-officedocument.presentationml.slideLayout+xml"/>
  <Override PartName="/ppt/theme/theme9.xml" ContentType="application/vnd.openxmlformats-officedocument.theme+xml"/>
  <Override PartName="/ppt/slideLayouts/slideLayout13.xml" ContentType="application/vnd.openxmlformats-officedocument.presentationml.slideLayout+xml"/>
  <Override PartName="/ppt/theme/theme10.xml" ContentType="application/vnd.openxmlformats-officedocument.theme+xml"/>
  <Override PartName="/ppt/slideLayouts/slideLayout14.xml" ContentType="application/vnd.openxmlformats-officedocument.presentationml.slideLayout+xml"/>
  <Override PartName="/ppt/theme/theme11.xml" ContentType="application/vnd.openxmlformats-officedocument.theme+xml"/>
  <Override PartName="/ppt/slideLayouts/slideLayout1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  <p:sldMasterId id="2147483688" r:id="rId2"/>
    <p:sldMasterId id="2147483683" r:id="rId3"/>
    <p:sldMasterId id="2147483690" r:id="rId4"/>
    <p:sldMasterId id="2147483653" r:id="rId5"/>
    <p:sldMasterId id="2147483676" r:id="rId6"/>
    <p:sldMasterId id="2147483660" r:id="rId7"/>
    <p:sldMasterId id="2147483663" r:id="rId8"/>
    <p:sldMasterId id="2147483686" r:id="rId9"/>
    <p:sldMasterId id="2147483666" r:id="rId10"/>
    <p:sldMasterId id="2147483669" r:id="rId11"/>
    <p:sldMasterId id="2147483672" r:id="rId12"/>
  </p:sldMasterIdLst>
  <p:notesMasterIdLst>
    <p:notesMasterId r:id="rId23"/>
  </p:notesMasterIdLst>
  <p:handoutMasterIdLst>
    <p:handoutMasterId r:id="rId24"/>
  </p:handoutMasterIdLst>
  <p:sldIdLst>
    <p:sldId id="312" r:id="rId13"/>
    <p:sldId id="326" r:id="rId14"/>
    <p:sldId id="315" r:id="rId15"/>
    <p:sldId id="316" r:id="rId16"/>
    <p:sldId id="319" r:id="rId17"/>
    <p:sldId id="321" r:id="rId18"/>
    <p:sldId id="323" r:id="rId19"/>
    <p:sldId id="317" r:id="rId20"/>
    <p:sldId id="325" r:id="rId21"/>
    <p:sldId id="318" r:id="rId2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8FD"/>
    <a:srgbClr val="512C6D"/>
    <a:srgbClr val="A896B6"/>
    <a:srgbClr val="502B6D"/>
    <a:srgbClr val="BA8DC3"/>
    <a:srgbClr val="97BA1E"/>
    <a:srgbClr val="F0F7F2"/>
    <a:srgbClr val="B589BE"/>
    <a:srgbClr val="4D4E53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02" autoAdjust="0"/>
    <p:restoredTop sz="95118" autoAdjust="0"/>
  </p:normalViewPr>
  <p:slideViewPr>
    <p:cSldViewPr>
      <p:cViewPr varScale="1">
        <p:scale>
          <a:sx n="45" d="100"/>
          <a:sy n="45" d="100"/>
        </p:scale>
        <p:origin x="728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2" d="100"/>
          <a:sy n="82" d="100"/>
        </p:scale>
        <p:origin x="2189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0C8F3-10F5-4A80-BD16-EE0C165BF4EA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48CEA-6232-4CD5-B410-1142B9972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758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8590774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828891" latinLnBrk="0">
      <a:defRPr sz="2400">
        <a:latin typeface="+mn-lt"/>
        <a:ea typeface="+mn-ea"/>
        <a:cs typeface="+mn-cs"/>
        <a:sym typeface="Calibri"/>
      </a:defRPr>
    </a:lvl1pPr>
    <a:lvl2pPr indent="228600" defTabSz="1828891" latinLnBrk="0">
      <a:defRPr sz="2400">
        <a:latin typeface="+mn-lt"/>
        <a:ea typeface="+mn-ea"/>
        <a:cs typeface="+mn-cs"/>
        <a:sym typeface="Calibri"/>
      </a:defRPr>
    </a:lvl2pPr>
    <a:lvl3pPr indent="457200" defTabSz="1828891" latinLnBrk="0">
      <a:defRPr sz="2400">
        <a:latin typeface="+mn-lt"/>
        <a:ea typeface="+mn-ea"/>
        <a:cs typeface="+mn-cs"/>
        <a:sym typeface="Calibri"/>
      </a:defRPr>
    </a:lvl3pPr>
    <a:lvl4pPr indent="685800" defTabSz="1828891" latinLnBrk="0">
      <a:defRPr sz="2400">
        <a:latin typeface="+mn-lt"/>
        <a:ea typeface="+mn-ea"/>
        <a:cs typeface="+mn-cs"/>
        <a:sym typeface="Calibri"/>
      </a:defRPr>
    </a:lvl4pPr>
    <a:lvl5pPr indent="914400" defTabSz="1828891" latinLnBrk="0">
      <a:defRPr sz="2400">
        <a:latin typeface="+mn-lt"/>
        <a:ea typeface="+mn-ea"/>
        <a:cs typeface="+mn-cs"/>
        <a:sym typeface="Calibri"/>
      </a:defRPr>
    </a:lvl5pPr>
    <a:lvl6pPr indent="1143000" defTabSz="1828891" latinLnBrk="0">
      <a:defRPr sz="2400">
        <a:latin typeface="+mn-lt"/>
        <a:ea typeface="+mn-ea"/>
        <a:cs typeface="+mn-cs"/>
        <a:sym typeface="Calibri"/>
      </a:defRPr>
    </a:lvl6pPr>
    <a:lvl7pPr indent="1371600" defTabSz="1828891" latinLnBrk="0">
      <a:defRPr sz="2400">
        <a:latin typeface="+mn-lt"/>
        <a:ea typeface="+mn-ea"/>
        <a:cs typeface="+mn-cs"/>
        <a:sym typeface="Calibri"/>
      </a:defRPr>
    </a:lvl7pPr>
    <a:lvl8pPr indent="1600200" defTabSz="1828891" latinLnBrk="0">
      <a:defRPr sz="2400">
        <a:latin typeface="+mn-lt"/>
        <a:ea typeface="+mn-ea"/>
        <a:cs typeface="+mn-cs"/>
        <a:sym typeface="Calibri"/>
      </a:defRPr>
    </a:lvl8pPr>
    <a:lvl9pPr indent="1828800" defTabSz="1828891" latinLnBrk="0">
      <a:defRPr sz="24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0680489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исок +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1267681" y="1293988"/>
            <a:ext cx="14164679" cy="13593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tx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Список + картинка</a:t>
            </a:r>
          </a:p>
        </p:txBody>
      </p:sp>
      <p:sp>
        <p:nvSpPr>
          <p:cNvPr id="95" name="Текст 43"/>
          <p:cNvSpPr>
            <a:spLocks noGrp="1"/>
          </p:cNvSpPr>
          <p:nvPr>
            <p:ph type="body" sz="quarter" idx="12" hasCustomPrompt="1"/>
          </p:nvPr>
        </p:nvSpPr>
        <p:spPr>
          <a:xfrm>
            <a:off x="1265320" y="3596703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96" name="Текст 43"/>
          <p:cNvSpPr>
            <a:spLocks noGrp="1"/>
          </p:cNvSpPr>
          <p:nvPr>
            <p:ph type="body" sz="quarter" idx="13" hasCustomPrompt="1"/>
          </p:nvPr>
        </p:nvSpPr>
        <p:spPr>
          <a:xfrm>
            <a:off x="1265320" y="5277462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97" name="Текст 43"/>
          <p:cNvSpPr>
            <a:spLocks noGrp="1"/>
          </p:cNvSpPr>
          <p:nvPr>
            <p:ph type="body" sz="quarter" idx="14" hasCustomPrompt="1"/>
          </p:nvPr>
        </p:nvSpPr>
        <p:spPr>
          <a:xfrm>
            <a:off x="1265320" y="6958221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98" name="Текст 43"/>
          <p:cNvSpPr>
            <a:spLocks noGrp="1"/>
          </p:cNvSpPr>
          <p:nvPr>
            <p:ph type="body" sz="quarter" idx="15" hasCustomPrompt="1"/>
          </p:nvPr>
        </p:nvSpPr>
        <p:spPr>
          <a:xfrm>
            <a:off x="1265320" y="8638980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99" name="Текст 43"/>
          <p:cNvSpPr>
            <a:spLocks noGrp="1"/>
          </p:cNvSpPr>
          <p:nvPr>
            <p:ph type="body" sz="quarter" idx="16" hasCustomPrompt="1"/>
          </p:nvPr>
        </p:nvSpPr>
        <p:spPr>
          <a:xfrm>
            <a:off x="1265320" y="10319741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0" name="Текст 43"/>
          <p:cNvSpPr>
            <a:spLocks noGrp="1"/>
          </p:cNvSpPr>
          <p:nvPr>
            <p:ph type="body" sz="quarter" idx="17" hasCustomPrompt="1"/>
          </p:nvPr>
        </p:nvSpPr>
        <p:spPr>
          <a:xfrm>
            <a:off x="5797718" y="3596703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1" name="Текст 43"/>
          <p:cNvSpPr>
            <a:spLocks noGrp="1"/>
          </p:cNvSpPr>
          <p:nvPr>
            <p:ph type="body" sz="quarter" idx="18" hasCustomPrompt="1"/>
          </p:nvPr>
        </p:nvSpPr>
        <p:spPr>
          <a:xfrm>
            <a:off x="5797718" y="5277462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2" name="Текст 43"/>
          <p:cNvSpPr>
            <a:spLocks noGrp="1"/>
          </p:cNvSpPr>
          <p:nvPr>
            <p:ph type="body" sz="quarter" idx="19" hasCustomPrompt="1"/>
          </p:nvPr>
        </p:nvSpPr>
        <p:spPr>
          <a:xfrm>
            <a:off x="5797718" y="6958221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3" name="Текст 43"/>
          <p:cNvSpPr>
            <a:spLocks noGrp="1"/>
          </p:cNvSpPr>
          <p:nvPr>
            <p:ph type="body" sz="quarter" idx="20" hasCustomPrompt="1"/>
          </p:nvPr>
        </p:nvSpPr>
        <p:spPr>
          <a:xfrm>
            <a:off x="5797718" y="8638980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4" name="Текст 43"/>
          <p:cNvSpPr>
            <a:spLocks noGrp="1"/>
          </p:cNvSpPr>
          <p:nvPr>
            <p:ph type="body" sz="quarter" idx="21" hasCustomPrompt="1"/>
          </p:nvPr>
        </p:nvSpPr>
        <p:spPr>
          <a:xfrm>
            <a:off x="5797718" y="10319741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5" name="Текст 43"/>
          <p:cNvSpPr>
            <a:spLocks noGrp="1"/>
          </p:cNvSpPr>
          <p:nvPr>
            <p:ph type="body" sz="quarter" idx="22" hasCustomPrompt="1"/>
          </p:nvPr>
        </p:nvSpPr>
        <p:spPr>
          <a:xfrm>
            <a:off x="10330116" y="3596703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6" name="Текст 43"/>
          <p:cNvSpPr>
            <a:spLocks noGrp="1"/>
          </p:cNvSpPr>
          <p:nvPr>
            <p:ph type="body" sz="quarter" idx="23" hasCustomPrompt="1"/>
          </p:nvPr>
        </p:nvSpPr>
        <p:spPr>
          <a:xfrm>
            <a:off x="10330116" y="5277462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7" name="Текст 43"/>
          <p:cNvSpPr>
            <a:spLocks noGrp="1"/>
          </p:cNvSpPr>
          <p:nvPr>
            <p:ph type="body" sz="quarter" idx="24" hasCustomPrompt="1"/>
          </p:nvPr>
        </p:nvSpPr>
        <p:spPr>
          <a:xfrm>
            <a:off x="10330116" y="6958221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8" name="Текст 43"/>
          <p:cNvSpPr>
            <a:spLocks noGrp="1"/>
          </p:cNvSpPr>
          <p:nvPr>
            <p:ph type="body" sz="quarter" idx="25" hasCustomPrompt="1"/>
          </p:nvPr>
        </p:nvSpPr>
        <p:spPr>
          <a:xfrm>
            <a:off x="10330116" y="8638980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09" name="Текст 43"/>
          <p:cNvSpPr>
            <a:spLocks noGrp="1"/>
          </p:cNvSpPr>
          <p:nvPr>
            <p:ph type="body" sz="quarter" idx="26" hasCustomPrompt="1"/>
          </p:nvPr>
        </p:nvSpPr>
        <p:spPr>
          <a:xfrm>
            <a:off x="10330116" y="10319741"/>
            <a:ext cx="4008747" cy="1661064"/>
          </a:xfrm>
          <a:prstGeom prst="callout1">
            <a:avLst>
              <a:gd name="adj1" fmla="val 356"/>
              <a:gd name="adj2" fmla="val 100322"/>
              <a:gd name="adj3" fmla="val -81"/>
              <a:gd name="adj4" fmla="val 693"/>
            </a:avLst>
          </a:prstGeom>
          <a:ln w="25400">
            <a:solidFill>
              <a:schemeClr val="accent6"/>
            </a:solidFill>
          </a:ln>
        </p:spPr>
        <p:txBody>
          <a:bodyPr wrap="square" lIns="0" tIns="288000" rIns="0" bIns="468000">
            <a:spAutoFit/>
          </a:bodyPr>
          <a:lstStyle>
            <a:lvl1pPr marL="0" indent="0">
              <a:lnSpc>
                <a:spcPts val="3500"/>
              </a:lnSpc>
              <a:spcBef>
                <a:spcPts val="0"/>
              </a:spcBef>
              <a:buNone/>
              <a:defRPr sz="3200" spc="-30" baseline="0">
                <a:solidFill>
                  <a:schemeClr val="tx1"/>
                </a:solidFill>
                <a:latin typeface="NimbusSanNovSemBol" panose="00000700000000000000" pitchFamily="50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onsectetur</a:t>
            </a:r>
            <a:endParaRPr lang="ru-RU" dirty="0"/>
          </a:p>
        </p:txBody>
      </p:sp>
      <p:sp>
        <p:nvSpPr>
          <p:cNvPr id="19" name="Рисунок 40"/>
          <p:cNvSpPr>
            <a:spLocks noGrp="1"/>
          </p:cNvSpPr>
          <p:nvPr>
            <p:ph type="pic" sz="quarter" idx="27" hasCustomPrompt="1"/>
          </p:nvPr>
        </p:nvSpPr>
        <p:spPr>
          <a:xfrm>
            <a:off x="15864408" y="1254026"/>
            <a:ext cx="11220598" cy="11220598"/>
          </a:xfrm>
          <a:prstGeom prst="chord">
            <a:avLst>
              <a:gd name="adj1" fmla="val 3526176"/>
              <a:gd name="adj2" fmla="val 18087362"/>
            </a:avLst>
          </a:prstGeom>
          <a:blipFill>
            <a:blip r:embed="rId2"/>
            <a:stretch>
              <a:fillRect/>
            </a:stretch>
          </a:blipFill>
        </p:spPr>
        <p:txBody>
          <a:bodyPr tIns="3060000" anchor="ctr"/>
          <a:lstStyle>
            <a:lvl1pPr marL="0" indent="0" algn="ctr">
              <a:lnSpc>
                <a:spcPts val="7000"/>
              </a:lnSpc>
              <a:spcBef>
                <a:spcPts val="0"/>
              </a:spcBef>
              <a:buNone/>
              <a:defRPr sz="7000" b="1" baseline="0">
                <a:solidFill>
                  <a:schemeClr val="bg1">
                    <a:alpha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[</a:t>
            </a:r>
            <a:r>
              <a:rPr lang="ru-RU" dirty="0"/>
              <a:t>Изменить картинку</a:t>
            </a:r>
            <a:r>
              <a:rPr lang="en-US" dirty="0"/>
              <a:t>]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621328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21849494" cy="13593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bg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Слайд про бизнес / </a:t>
            </a:r>
            <a:r>
              <a:rPr lang="en-US" dirty="0"/>
              <a:t>S7 Priority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338639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21849494" cy="13593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bg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395657613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21849494" cy="27789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bg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Слайд с графиком / </a:t>
            </a:r>
            <a:br>
              <a:rPr lang="ru-RU" dirty="0"/>
            </a:br>
            <a:r>
              <a:rPr lang="ru-RU" dirty="0"/>
              <a:t>слайд про сервисы</a:t>
            </a:r>
          </a:p>
        </p:txBody>
      </p:sp>
    </p:spTree>
    <p:extLst>
      <p:ext uri="{BB962C8B-B14F-4D97-AF65-F5344CB8AC3E}">
        <p14:creationId xmlns:p14="http://schemas.microsoft.com/office/powerpoint/2010/main" val="3981285283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21849494" cy="13593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accent2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Слайд про маршрутную сеть</a:t>
            </a:r>
          </a:p>
        </p:txBody>
      </p:sp>
    </p:spTree>
    <p:extLst>
      <p:ext uri="{BB962C8B-B14F-4D97-AF65-F5344CB8AC3E}">
        <p14:creationId xmlns:p14="http://schemas.microsoft.com/office/powerpoint/2010/main" val="3611605664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21849494" cy="13593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tx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Слайд про маршрутную сеть</a:t>
            </a:r>
          </a:p>
        </p:txBody>
      </p:sp>
    </p:spTree>
    <p:extLst>
      <p:ext uri="{BB962C8B-B14F-4D97-AF65-F5344CB8AC3E}">
        <p14:creationId xmlns:p14="http://schemas.microsoft.com/office/powerpoint/2010/main" val="4082471481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1973100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121911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8196473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21849494" cy="13593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bg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Универсальный слайд</a:t>
            </a:r>
          </a:p>
        </p:txBody>
      </p:sp>
    </p:spTree>
    <p:extLst>
      <p:ext uri="{BB962C8B-B14F-4D97-AF65-F5344CB8AC3E}">
        <p14:creationId xmlns:p14="http://schemas.microsoft.com/office/powerpoint/2010/main" val="2102063137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заголовок +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8962169" cy="27186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bg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Слайд</a:t>
            </a:r>
            <a:br>
              <a:rPr lang="ru-RU" dirty="0"/>
            </a:br>
            <a:r>
              <a:rPr lang="ru-RU" dirty="0"/>
              <a:t>с картинкой</a:t>
            </a:r>
          </a:p>
        </p:txBody>
      </p:sp>
      <p:sp>
        <p:nvSpPr>
          <p:cNvPr id="5" name="Рисунок 12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9960793" y="3856378"/>
            <a:ext cx="13161145" cy="13163134"/>
          </a:xfrm>
          <a:prstGeom prst="chord">
            <a:avLst>
              <a:gd name="adj1" fmla="val 8993633"/>
              <a:gd name="adj2" fmla="val 1807174"/>
            </a:avLst>
          </a:prstGeom>
          <a:blipFill>
            <a:blip r:embed="rId2"/>
            <a:stretch>
              <a:fillRect/>
            </a:stretch>
          </a:blipFill>
        </p:spPr>
        <p:txBody>
          <a:bodyPr tIns="3168000" anchor="ctr"/>
          <a:lstStyle>
            <a:lvl1pPr marL="0" indent="0" algn="ctr">
              <a:lnSpc>
                <a:spcPts val="7000"/>
              </a:lnSpc>
              <a:spcBef>
                <a:spcPts val="0"/>
              </a:spcBef>
              <a:buNone/>
              <a:defRPr sz="7000" b="1" baseline="0">
                <a:ln>
                  <a:noFill/>
                </a:ln>
                <a:solidFill>
                  <a:schemeClr val="bg1">
                    <a:alpha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[</a:t>
            </a:r>
            <a:r>
              <a:rPr lang="ru-RU" dirty="0"/>
              <a:t>Изменить </a:t>
            </a:r>
            <a:br>
              <a:rPr lang="en-US" dirty="0"/>
            </a:br>
            <a:r>
              <a:rPr lang="ru-RU" dirty="0"/>
              <a:t>картинку</a:t>
            </a:r>
            <a:r>
              <a:rPr lang="en-US" dirty="0"/>
              <a:t>]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558423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фоновой картинкой и крупным текстом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4384000" cy="13716000"/>
          </a:xfrm>
          <a:prstGeom prst="rect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40000" contrast="-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</p:spPr>
        <p:txBody>
          <a:bodyPr bIns="4464000" anchor="b"/>
          <a:lstStyle>
            <a:lvl1pPr marL="0" indent="0" algn="ctr">
              <a:lnSpc>
                <a:spcPts val="7000"/>
              </a:lnSpc>
              <a:spcBef>
                <a:spcPts val="0"/>
              </a:spcBef>
              <a:buNone/>
              <a:defRPr sz="7000" b="1" baseline="0">
                <a:solidFill>
                  <a:schemeClr val="bg1">
                    <a:alpha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[</a:t>
            </a:r>
            <a:r>
              <a:rPr lang="ru-RU" dirty="0"/>
              <a:t>Изменить </a:t>
            </a:r>
            <a:br>
              <a:rPr lang="ru-RU" dirty="0"/>
            </a:br>
            <a:r>
              <a:rPr lang="ru-RU" dirty="0"/>
              <a:t>фоновую картинку</a:t>
            </a:r>
            <a:r>
              <a:rPr lang="en-US" dirty="0"/>
              <a:t>]</a:t>
            </a:r>
            <a:endParaRPr lang="ru-RU" dirty="0"/>
          </a:p>
        </p:txBody>
      </p:sp>
      <p:sp>
        <p:nvSpPr>
          <p:cNvPr id="5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1267681" y="1293988"/>
            <a:ext cx="21849494" cy="27186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bg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Слайд с фоновой </a:t>
            </a:r>
            <a:br>
              <a:rPr lang="ru-RU" dirty="0"/>
            </a:br>
            <a:r>
              <a:rPr lang="ru-RU" dirty="0"/>
              <a:t>затемнённой картинкой</a:t>
            </a:r>
          </a:p>
        </p:txBody>
      </p:sp>
    </p:spTree>
    <p:extLst>
      <p:ext uri="{BB962C8B-B14F-4D97-AF65-F5344CB8AC3E}">
        <p14:creationId xmlns:p14="http://schemas.microsoft.com/office/powerpoint/2010/main" val="245239170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21849494" cy="13593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tx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Универсальный слайд</a:t>
            </a:r>
          </a:p>
        </p:txBody>
      </p:sp>
    </p:spTree>
    <p:extLst>
      <p:ext uri="{BB962C8B-B14F-4D97-AF65-F5344CB8AC3E}">
        <p14:creationId xmlns:p14="http://schemas.microsoft.com/office/powerpoint/2010/main" val="3423018290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Фон +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3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267681" y="1293988"/>
            <a:ext cx="21849494" cy="13593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600"/>
              </a:lnSpc>
              <a:spcBef>
                <a:spcPts val="0"/>
              </a:spcBef>
              <a:buFontTx/>
              <a:buNone/>
              <a:defRPr sz="12200" b="1" spc="-200" baseline="0">
                <a:solidFill>
                  <a:schemeClr val="tx1"/>
                </a:solidFill>
                <a:latin typeface="NimbusSanNov" panose="00000500000000000000" pitchFamily="50" charset="0"/>
              </a:defRPr>
            </a:lvl1pPr>
          </a:lstStyle>
          <a:p>
            <a:pPr lvl="0"/>
            <a:r>
              <a:rPr lang="ru-RU" dirty="0"/>
              <a:t>Универсальный слайд</a:t>
            </a:r>
          </a:p>
        </p:txBody>
      </p:sp>
    </p:spTree>
    <p:extLst>
      <p:ext uri="{BB962C8B-B14F-4D97-AF65-F5344CB8AC3E}">
        <p14:creationId xmlns:p14="http://schemas.microsoft.com/office/powerpoint/2010/main" val="2706851228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3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4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2" y="337"/>
            <a:ext cx="24382796" cy="1371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6046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7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3448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8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547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7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294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2" y="337"/>
            <a:ext cx="24382796" cy="1371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09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2" y="337"/>
            <a:ext cx="24382796" cy="1371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463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2" y="337"/>
            <a:ext cx="24382796" cy="1371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8693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7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277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78" r:id="rId2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637" userDrawn="1">
          <p15:clr>
            <a:srgbClr val="F26B43"/>
          </p15:clr>
        </p15:guide>
        <p15:guide id="2" pos="816" userDrawn="1">
          <p15:clr>
            <a:srgbClr val="F26B43"/>
          </p15:clr>
        </p15:guide>
        <p15:guide id="3" pos="14565" userDrawn="1">
          <p15:clr>
            <a:srgbClr val="F26B43"/>
          </p15:clr>
        </p15:guide>
        <p15:guide id="4" orient="horz" pos="798" userDrawn="1">
          <p15:clr>
            <a:srgbClr val="F26B43"/>
          </p15:clr>
        </p15:guide>
        <p15:guide id="5" pos="13557" userDrawn="1">
          <p15:clr>
            <a:srgbClr val="9FCC3B"/>
          </p15:clr>
        </p15:guide>
        <p15:guide id="6" pos="13403" userDrawn="1">
          <p15:clr>
            <a:srgbClr val="9FCC3B"/>
          </p15:clr>
        </p15:guide>
        <p15:guide id="7" pos="12400" userDrawn="1">
          <p15:clr>
            <a:srgbClr val="9FCC3B"/>
          </p15:clr>
        </p15:guide>
        <p15:guide id="8" pos="12243" userDrawn="1">
          <p15:clr>
            <a:srgbClr val="9FCC3B"/>
          </p15:clr>
        </p15:guide>
        <p15:guide id="9" pos="11240" userDrawn="1">
          <p15:clr>
            <a:srgbClr val="9FCC3B"/>
          </p15:clr>
        </p15:guide>
        <p15:guide id="10" pos="11083" userDrawn="1">
          <p15:clr>
            <a:srgbClr val="9FCC3B"/>
          </p15:clr>
        </p15:guide>
        <p15:guide id="11" pos="10085" userDrawn="1">
          <p15:clr>
            <a:srgbClr val="9FCC3B"/>
          </p15:clr>
        </p15:guide>
        <p15:guide id="12" pos="9925" userDrawn="1">
          <p15:clr>
            <a:srgbClr val="9FCC3B"/>
          </p15:clr>
        </p15:guide>
        <p15:guide id="13" pos="8919" userDrawn="1">
          <p15:clr>
            <a:srgbClr val="9FCC3B"/>
          </p15:clr>
        </p15:guide>
        <p15:guide id="14" pos="8766" userDrawn="1">
          <p15:clr>
            <a:srgbClr val="9FCC3B"/>
          </p15:clr>
        </p15:guide>
        <p15:guide id="15" pos="7757" userDrawn="1">
          <p15:clr>
            <a:srgbClr val="9FCC3B"/>
          </p15:clr>
        </p15:guide>
        <p15:guide id="16" pos="7600" userDrawn="1">
          <p15:clr>
            <a:srgbClr val="9FCC3B"/>
          </p15:clr>
        </p15:guide>
        <p15:guide id="17" pos="6598" userDrawn="1">
          <p15:clr>
            <a:srgbClr val="9FCC3B"/>
          </p15:clr>
        </p15:guide>
        <p15:guide id="18" pos="6444" userDrawn="1">
          <p15:clr>
            <a:srgbClr val="9FCC3B"/>
          </p15:clr>
        </p15:guide>
        <p15:guide id="19" pos="5439" userDrawn="1">
          <p15:clr>
            <a:srgbClr val="9FCC3B"/>
          </p15:clr>
        </p15:guide>
        <p15:guide id="20" pos="5278" userDrawn="1">
          <p15:clr>
            <a:srgbClr val="9FCC3B"/>
          </p15:clr>
        </p15:guide>
        <p15:guide id="21" pos="4278" userDrawn="1">
          <p15:clr>
            <a:srgbClr val="9FCC3B"/>
          </p15:clr>
        </p15:guide>
        <p15:guide id="22" pos="4118" userDrawn="1">
          <p15:clr>
            <a:srgbClr val="9FCC3B"/>
          </p15:clr>
        </p15:guide>
        <p15:guide id="23" pos="3116" userDrawn="1">
          <p15:clr>
            <a:srgbClr val="9FCC3B"/>
          </p15:clr>
        </p15:guide>
        <p15:guide id="24" pos="2960" userDrawn="1">
          <p15:clr>
            <a:srgbClr val="9FCC3B"/>
          </p15:clr>
        </p15:guide>
        <p15:guide id="25" pos="1956" userDrawn="1">
          <p15:clr>
            <a:srgbClr val="9FCC3B"/>
          </p15:clr>
        </p15:guide>
        <p15:guide id="26" pos="1799" userDrawn="1">
          <p15:clr>
            <a:srgbClr val="9FCC3B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 userDrawn="1"/>
        </p:nvSpPr>
        <p:spPr>
          <a:xfrm>
            <a:off x="600" y="0"/>
            <a:ext cx="24382800" cy="13716000"/>
          </a:xfrm>
          <a:prstGeom prst="rect">
            <a:avLst/>
          </a:prstGeom>
          <a:solidFill>
            <a:srgbClr val="00000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160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7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4491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85" r:id="rId2"/>
    <p:sldLayoutId id="2147483675" r:id="rId3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7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7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4589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7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" y="337"/>
            <a:ext cx="24382798" cy="137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841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ransition spd="med"/>
  <p:txStyles>
    <p:titleStyle>
      <a:lvl1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0" marR="0" indent="0" algn="l" defTabSz="1828891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titleStyle>
    <p:bodyStyle>
      <a:lvl1pPr marL="457223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71668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286112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3200560" marR="0" indent="-45722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4115006" marR="0" indent="-457222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4877043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5791489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6705934" marR="0" indent="-304815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7620381" marR="0" indent="-304813" algn="l" defTabSz="1828891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637">
          <p15:clr>
            <a:srgbClr val="F26B43"/>
          </p15:clr>
        </p15:guide>
        <p15:guide id="2" pos="816">
          <p15:clr>
            <a:srgbClr val="F26B43"/>
          </p15:clr>
        </p15:guide>
        <p15:guide id="3" pos="14565">
          <p15:clr>
            <a:srgbClr val="F26B43"/>
          </p15:clr>
        </p15:guide>
        <p15:guide id="4" orient="horz" pos="798">
          <p15:clr>
            <a:srgbClr val="F26B43"/>
          </p15:clr>
        </p15:guide>
        <p15:guide id="5" pos="13557">
          <p15:clr>
            <a:srgbClr val="9FCC3B"/>
          </p15:clr>
        </p15:guide>
        <p15:guide id="6" pos="13403">
          <p15:clr>
            <a:srgbClr val="9FCC3B"/>
          </p15:clr>
        </p15:guide>
        <p15:guide id="7" pos="12400">
          <p15:clr>
            <a:srgbClr val="9FCC3B"/>
          </p15:clr>
        </p15:guide>
        <p15:guide id="8" pos="12243">
          <p15:clr>
            <a:srgbClr val="9FCC3B"/>
          </p15:clr>
        </p15:guide>
        <p15:guide id="9" pos="11240">
          <p15:clr>
            <a:srgbClr val="9FCC3B"/>
          </p15:clr>
        </p15:guide>
        <p15:guide id="10" pos="11083">
          <p15:clr>
            <a:srgbClr val="9FCC3B"/>
          </p15:clr>
        </p15:guide>
        <p15:guide id="11" pos="10085">
          <p15:clr>
            <a:srgbClr val="9FCC3B"/>
          </p15:clr>
        </p15:guide>
        <p15:guide id="12" pos="9925">
          <p15:clr>
            <a:srgbClr val="9FCC3B"/>
          </p15:clr>
        </p15:guide>
        <p15:guide id="13" pos="8919">
          <p15:clr>
            <a:srgbClr val="9FCC3B"/>
          </p15:clr>
        </p15:guide>
        <p15:guide id="14" pos="8766">
          <p15:clr>
            <a:srgbClr val="9FCC3B"/>
          </p15:clr>
        </p15:guide>
        <p15:guide id="15" pos="7757">
          <p15:clr>
            <a:srgbClr val="9FCC3B"/>
          </p15:clr>
        </p15:guide>
        <p15:guide id="16" pos="7600">
          <p15:clr>
            <a:srgbClr val="9FCC3B"/>
          </p15:clr>
        </p15:guide>
        <p15:guide id="17" pos="6598">
          <p15:clr>
            <a:srgbClr val="9FCC3B"/>
          </p15:clr>
        </p15:guide>
        <p15:guide id="18" pos="6444">
          <p15:clr>
            <a:srgbClr val="9FCC3B"/>
          </p15:clr>
        </p15:guide>
        <p15:guide id="19" pos="5439">
          <p15:clr>
            <a:srgbClr val="9FCC3B"/>
          </p15:clr>
        </p15:guide>
        <p15:guide id="20" pos="5278">
          <p15:clr>
            <a:srgbClr val="9FCC3B"/>
          </p15:clr>
        </p15:guide>
        <p15:guide id="21" pos="4278">
          <p15:clr>
            <a:srgbClr val="9FCC3B"/>
          </p15:clr>
        </p15:guide>
        <p15:guide id="22" pos="4118">
          <p15:clr>
            <a:srgbClr val="9FCC3B"/>
          </p15:clr>
        </p15:guide>
        <p15:guide id="23" pos="3116">
          <p15:clr>
            <a:srgbClr val="9FCC3B"/>
          </p15:clr>
        </p15:guide>
        <p15:guide id="24" pos="2960">
          <p15:clr>
            <a:srgbClr val="9FCC3B"/>
          </p15:clr>
        </p15:guide>
        <p15:guide id="25" pos="1956">
          <p15:clr>
            <a:srgbClr val="9FCC3B"/>
          </p15:clr>
        </p15:guide>
        <p15:guide id="26" pos="1799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3505345" y="8911832"/>
            <a:ext cx="9886665" cy="27186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b" anchorCtr="0">
            <a:spAutoFit/>
          </a:bodyPr>
          <a:lstStyle/>
          <a:p>
            <a:pPr>
              <a:lnSpc>
                <a:spcPts val="10600"/>
              </a:lnSpc>
            </a:pPr>
            <a:r>
              <a:rPr lang="ru-RU" sz="11400" b="1" spc="-250" dirty="0">
                <a:solidFill>
                  <a:schemeClr val="accent2"/>
                </a:solidFill>
              </a:rPr>
              <a:t>Новая система </a:t>
            </a:r>
          </a:p>
          <a:p>
            <a:pPr>
              <a:lnSpc>
                <a:spcPts val="10600"/>
              </a:lnSpc>
            </a:pPr>
            <a:r>
              <a:rPr lang="ru-RU" sz="11400" b="1" spc="-250" dirty="0">
                <a:solidFill>
                  <a:schemeClr val="accent2"/>
                </a:solidFill>
              </a:rPr>
              <a:t>тарифов</a:t>
            </a:r>
            <a:endParaRPr lang="en-US" sz="11400" b="1" spc="-25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149524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28789" y="-16719"/>
            <a:ext cx="28720745" cy="1396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2305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>
            <a:extLst>
              <a:ext uri="{FF2B5EF4-FFF2-40B4-BE49-F238E27FC236}">
                <a16:creationId xmlns:a16="http://schemas.microsoft.com/office/drawing/2014/main" id="{38E41891-B7E3-7E4E-AAE3-26AC13BA6059}"/>
              </a:ext>
            </a:extLst>
          </p:cNvPr>
          <p:cNvSpPr/>
          <p:nvPr/>
        </p:nvSpPr>
        <p:spPr>
          <a:xfrm>
            <a:off x="4055096" y="10580038"/>
            <a:ext cx="16472781" cy="1152874"/>
          </a:xfrm>
          <a:prstGeom prst="roundRect">
            <a:avLst/>
          </a:prstGeom>
          <a:solidFill>
            <a:srgbClr val="F6F8FD"/>
          </a:solidFill>
          <a:ln w="25400" cap="flat">
            <a:solidFill>
              <a:schemeClr val="accent6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Скругленный прямоугольник 10">
            <a:extLst>
              <a:ext uri="{FF2B5EF4-FFF2-40B4-BE49-F238E27FC236}">
                <a16:creationId xmlns:a16="http://schemas.microsoft.com/office/drawing/2014/main" id="{30885FB4-2FCD-9047-AEC8-E18EF74C1A84}"/>
              </a:ext>
            </a:extLst>
          </p:cNvPr>
          <p:cNvSpPr/>
          <p:nvPr/>
        </p:nvSpPr>
        <p:spPr>
          <a:xfrm>
            <a:off x="7178918" y="8141638"/>
            <a:ext cx="10225136" cy="1152874"/>
          </a:xfrm>
          <a:prstGeom prst="roundRect">
            <a:avLst/>
          </a:prstGeom>
          <a:solidFill>
            <a:srgbClr val="F6F8FD"/>
          </a:solidFill>
          <a:ln w="25400" cap="flat">
            <a:solidFill>
              <a:schemeClr val="accent6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F1669156-83B1-D54A-B0CE-1BF47EF555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67681" y="1293988"/>
            <a:ext cx="21849494" cy="1419619"/>
          </a:xfrm>
        </p:spPr>
        <p:txBody>
          <a:bodyPr/>
          <a:lstStyle/>
          <a:p>
            <a:r>
              <a:rPr lang="ru-RU" dirty="0"/>
              <a:t>Новая система тарифов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02292B-611F-FD4C-A4B7-46CA668DFA87}"/>
              </a:ext>
            </a:extLst>
          </p:cNvPr>
          <p:cNvSpPr txBox="1"/>
          <p:nvPr/>
        </p:nvSpPr>
        <p:spPr>
          <a:xfrm>
            <a:off x="1267681" y="3113584"/>
            <a:ext cx="9628175" cy="5001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spcAft>
                <a:spcPts val="550"/>
              </a:spcAft>
            </a:pPr>
            <a:r>
              <a:rPr lang="ru-RU" sz="6000" b="1" spc="-30" dirty="0">
                <a:solidFill>
                  <a:schemeClr val="tx1"/>
                </a:solidFill>
              </a:rPr>
              <a:t>Теперь классы Эконом и Бизнес представлены тремя тарифами – </a:t>
            </a:r>
            <a:r>
              <a:rPr lang="en-US" sz="6000" b="1" spc="-30" dirty="0">
                <a:solidFill>
                  <a:schemeClr val="tx1"/>
                </a:solidFill>
              </a:rPr>
              <a:t>Basic, </a:t>
            </a:r>
            <a:br>
              <a:rPr lang="ru-RU" sz="6000" b="1" spc="-30" dirty="0">
                <a:solidFill>
                  <a:schemeClr val="tx1"/>
                </a:solidFill>
              </a:rPr>
            </a:br>
            <a:r>
              <a:rPr lang="en-US" sz="6000" b="1" spc="-30" dirty="0">
                <a:solidFill>
                  <a:schemeClr val="tx1"/>
                </a:solidFill>
              </a:rPr>
              <a:t>Standard </a:t>
            </a:r>
            <a:r>
              <a:rPr lang="ru-RU" sz="6000" b="1" spc="-30" dirty="0">
                <a:solidFill>
                  <a:schemeClr val="tx1"/>
                </a:solidFill>
              </a:rPr>
              <a:t>и </a:t>
            </a:r>
            <a:r>
              <a:rPr lang="en-US" sz="6000" b="1" spc="-30" dirty="0">
                <a:solidFill>
                  <a:schemeClr val="tx1"/>
                </a:solidFill>
              </a:rPr>
              <a:t>Plus</a:t>
            </a:r>
            <a:r>
              <a:rPr lang="ru-RU" sz="6000" b="1" spc="-30" dirty="0">
                <a:solidFill>
                  <a:schemeClr val="tx1"/>
                </a:solidFill>
              </a:rPr>
              <a:t>.</a:t>
            </a:r>
            <a:r>
              <a:rPr lang="en-US" sz="6000" b="1" spc="-30" dirty="0">
                <a:solidFill>
                  <a:schemeClr val="tx1"/>
                </a:solidFill>
              </a:rPr>
              <a:t> </a:t>
            </a:r>
            <a:br>
              <a:rPr lang="ru-RU" sz="6000" b="1" spc="-30" dirty="0">
                <a:solidFill>
                  <a:schemeClr val="tx1"/>
                </a:solidFill>
              </a:rPr>
            </a:br>
            <a:br>
              <a:rPr lang="ru-RU" sz="4000" b="1" spc="-30" dirty="0">
                <a:solidFill>
                  <a:schemeClr val="tx1"/>
                </a:solidFill>
              </a:rPr>
            </a:br>
            <a:endParaRPr lang="ru-RU" sz="4000" b="1" spc="-30" dirty="0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4EB7E9-F101-6B43-A65C-17ED5D0F797A}"/>
              </a:ext>
            </a:extLst>
          </p:cNvPr>
          <p:cNvCxnSpPr>
            <a:cxnSpLocks/>
          </p:cNvCxnSpPr>
          <p:nvPr/>
        </p:nvCxnSpPr>
        <p:spPr>
          <a:xfrm>
            <a:off x="10823848" y="3316729"/>
            <a:ext cx="0" cy="3469263"/>
          </a:xfrm>
          <a:prstGeom prst="line">
            <a:avLst/>
          </a:prstGeom>
          <a:noFill/>
          <a:ln w="25400" cap="flat">
            <a:solidFill>
              <a:srgbClr val="40404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906CFAC-AF33-6249-AE5B-59F6A835295F}"/>
              </a:ext>
            </a:extLst>
          </p:cNvPr>
          <p:cNvSpPr txBox="1"/>
          <p:nvPr/>
        </p:nvSpPr>
        <p:spPr>
          <a:xfrm>
            <a:off x="11327904" y="3316729"/>
            <a:ext cx="11357223" cy="22467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r>
              <a:rPr lang="ru-RU" sz="2800" dirty="0"/>
              <a:t>Условия тарифа Бизнес </a:t>
            </a:r>
            <a:r>
              <a:rPr lang="en" sz="2800" dirty="0"/>
              <a:t>Standard </a:t>
            </a:r>
            <a:r>
              <a:rPr lang="ru-RU" sz="2800" dirty="0"/>
              <a:t>стали еще лучше, а для тех, кто тщательно планирует полет, но ценит комфорт, мы добавили тариф Бизнес </a:t>
            </a:r>
            <a:r>
              <a:rPr lang="en" sz="2800" dirty="0"/>
              <a:t>Basic — </a:t>
            </a:r>
            <a:r>
              <a:rPr lang="ru-RU" sz="2800" dirty="0"/>
              <a:t>он не включает в себя бизнес-зал и возврат билетов. </a:t>
            </a:r>
            <a:br>
              <a:rPr kumimoji="0" lang="ru-RU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</a:br>
            <a:br>
              <a:rPr kumimoji="0" lang="ru-RU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</a:br>
            <a:r>
              <a:rPr kumimoji="0" lang="ru-RU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Новые тарифы действуют при продаже с </a:t>
            </a:r>
            <a:r>
              <a:rPr lang="ru-RU" sz="2800" dirty="0"/>
              <a:t>10</a:t>
            </a:r>
            <a:r>
              <a:rPr kumimoji="0" lang="ru-RU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марта 2022г.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784485F-5D96-8F43-9AF8-9AFE69D400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52"/>
          <a:stretch/>
        </p:blipFill>
        <p:spPr>
          <a:xfrm>
            <a:off x="8144600" y="8370168"/>
            <a:ext cx="4807336" cy="76000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3A1699E-C438-DF4B-AC02-9CB0E8A018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92"/>
          <a:stretch/>
        </p:blipFill>
        <p:spPr>
          <a:xfrm>
            <a:off x="12183217" y="8391582"/>
            <a:ext cx="4193466" cy="69866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F058F34-F839-EF49-BC52-0CB570664C4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95"/>
          <a:stretch/>
        </p:blipFill>
        <p:spPr>
          <a:xfrm>
            <a:off x="5541196" y="10890448"/>
            <a:ext cx="3610236" cy="71455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2EC5567-2C9A-1442-BF08-3728895C51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05"/>
          <a:stretch/>
        </p:blipFill>
        <p:spPr>
          <a:xfrm>
            <a:off x="15406659" y="10890448"/>
            <a:ext cx="4193466" cy="65709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C5907A5-8580-BD46-B9B2-CD4A3EE832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53" r="15955"/>
          <a:stretch/>
        </p:blipFill>
        <p:spPr>
          <a:xfrm>
            <a:off x="10247784" y="10890448"/>
            <a:ext cx="4040347" cy="691046"/>
          </a:xfrm>
          <a:prstGeom prst="rect">
            <a:avLst/>
          </a:prstGeom>
          <a:ln>
            <a:noFill/>
          </a:ln>
        </p:spPr>
      </p:pic>
      <p:sp>
        <p:nvSpPr>
          <p:cNvPr id="8" name="Стрелка вниз 7">
            <a:extLst>
              <a:ext uri="{FF2B5EF4-FFF2-40B4-BE49-F238E27FC236}">
                <a16:creationId xmlns:a16="http://schemas.microsoft.com/office/drawing/2014/main" id="{0BA29586-F9F5-F640-A53C-3864DCA56ABE}"/>
              </a:ext>
            </a:extLst>
          </p:cNvPr>
          <p:cNvSpPr/>
          <p:nvPr/>
        </p:nvSpPr>
        <p:spPr>
          <a:xfrm>
            <a:off x="11967450" y="9311345"/>
            <a:ext cx="648072" cy="1280203"/>
          </a:xfrm>
          <a:prstGeom prst="downArrow">
            <a:avLst>
              <a:gd name="adj1" fmla="val 42694"/>
              <a:gd name="adj2" fmla="val 52435"/>
            </a:avLst>
          </a:prstGeom>
          <a:solidFill>
            <a:schemeClr val="accent6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D8A3DD-4468-3840-AF67-C0E9232B7E37}"/>
              </a:ext>
            </a:extLst>
          </p:cNvPr>
          <p:cNvSpPr txBox="1"/>
          <p:nvPr/>
        </p:nvSpPr>
        <p:spPr>
          <a:xfrm>
            <a:off x="22031325" y="9601200"/>
            <a:ext cx="92394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061057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Скругленный прямоугольник 36">
            <a:extLst>
              <a:ext uri="{FF2B5EF4-FFF2-40B4-BE49-F238E27FC236}">
                <a16:creationId xmlns:a16="http://schemas.microsoft.com/office/drawing/2014/main" id="{0E0864C7-C967-274B-AF81-D6E2C0013220}"/>
              </a:ext>
            </a:extLst>
          </p:cNvPr>
          <p:cNvSpPr/>
          <p:nvPr/>
        </p:nvSpPr>
        <p:spPr>
          <a:xfrm>
            <a:off x="1267681" y="4908255"/>
            <a:ext cx="4157308" cy="1373864"/>
          </a:xfrm>
          <a:prstGeom prst="roundRect">
            <a:avLst/>
          </a:prstGeom>
          <a:solidFill>
            <a:srgbClr val="512C6D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6" name="Скругленный прямоугольник 35">
            <a:extLst>
              <a:ext uri="{FF2B5EF4-FFF2-40B4-BE49-F238E27FC236}">
                <a16:creationId xmlns:a16="http://schemas.microsoft.com/office/drawing/2014/main" id="{00DE926E-2B06-7540-8EBF-555092142CC1}"/>
              </a:ext>
            </a:extLst>
          </p:cNvPr>
          <p:cNvSpPr/>
          <p:nvPr/>
        </p:nvSpPr>
        <p:spPr>
          <a:xfrm>
            <a:off x="14031067" y="4906546"/>
            <a:ext cx="6529731" cy="1373864"/>
          </a:xfrm>
          <a:prstGeom prst="roundRect">
            <a:avLst/>
          </a:prstGeom>
          <a:solidFill>
            <a:srgbClr val="A896B6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Скругленный прямоугольник 2">
            <a:extLst>
              <a:ext uri="{FF2B5EF4-FFF2-40B4-BE49-F238E27FC236}">
                <a16:creationId xmlns:a16="http://schemas.microsoft.com/office/drawing/2014/main" id="{C6F32900-CD79-8943-A936-80AFD1969B90}"/>
              </a:ext>
            </a:extLst>
          </p:cNvPr>
          <p:cNvSpPr/>
          <p:nvPr/>
        </p:nvSpPr>
        <p:spPr>
          <a:xfrm>
            <a:off x="7182372" y="4906546"/>
            <a:ext cx="5091312" cy="1373864"/>
          </a:xfrm>
          <a:prstGeom prst="roundRect">
            <a:avLst/>
          </a:prstGeom>
          <a:solidFill>
            <a:srgbClr val="A896B6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267681" y="1293988"/>
            <a:ext cx="21849494" cy="1419619"/>
          </a:xfrm>
        </p:spPr>
        <p:txBody>
          <a:bodyPr/>
          <a:lstStyle/>
          <a:p>
            <a:r>
              <a:rPr lang="ru-RU" dirty="0"/>
              <a:t>Преимущества тарифов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67681" y="4192687"/>
            <a:ext cx="3948184" cy="5770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4500"/>
              </a:lnSpc>
            </a:pPr>
            <a:r>
              <a:rPr lang="ru-RU" sz="4800" b="1" spc="-100" dirty="0">
                <a:solidFill>
                  <a:srgbClr val="512C6D"/>
                </a:solidFill>
                <a:latin typeface="NimbusSanNov" panose="00000500000000000000" pitchFamily="50" charset="0"/>
              </a:rPr>
              <a:t>Бизнес </a:t>
            </a:r>
            <a:r>
              <a:rPr lang="en-US" sz="4800" b="1" spc="-100" dirty="0">
                <a:solidFill>
                  <a:srgbClr val="512C6D"/>
                </a:solidFill>
                <a:latin typeface="NimbusSanNov" panose="00000500000000000000" pitchFamily="50" charset="0"/>
              </a:rPr>
              <a:t>Basic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67681" y="6632017"/>
            <a:ext cx="3813121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Минимальная стоимость, без гибкости</a:t>
            </a:r>
            <a:endParaRPr kumimoji="0" lang="ru-RU" sz="20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7879" y="5331284"/>
            <a:ext cx="3147455" cy="4231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3300"/>
              </a:lnSpc>
            </a:pPr>
            <a:r>
              <a:rPr lang="ru-RU" sz="3000" spc="-30" dirty="0">
                <a:solidFill>
                  <a:schemeClr val="bg1"/>
                </a:solidFill>
                <a:latin typeface="NimbusSanNovSemBol" panose="00000700000000000000" pitchFamily="50" charset="0"/>
              </a:rPr>
              <a:t>Для расчетливых</a:t>
            </a:r>
            <a:endParaRPr kumimoji="0" lang="ru-RU" sz="3000" i="0" u="none" strike="noStrike" cap="none" spc="-30" normalizeH="0" dirty="0">
              <a:ln>
                <a:noFill/>
              </a:ln>
              <a:solidFill>
                <a:schemeClr val="bg1"/>
              </a:solidFill>
              <a:effectLst/>
              <a:uFillTx/>
              <a:latin typeface="NimbusSanNovSemBol" panose="00000700000000000000" pitchFamily="50" charset="0"/>
              <a:sym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5184" y="7372119"/>
            <a:ext cx="3813121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2000" b="1" spc="-30" dirty="0">
                <a:solidFill>
                  <a:srgbClr val="502B6D"/>
                </a:solidFill>
                <a:latin typeface="NimbusSanNov" panose="00000500000000000000" pitchFamily="50" charset="0"/>
              </a:rPr>
              <a:t>Услуги, важные для сегмента: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3757" y="7784365"/>
            <a:ext cx="4007853" cy="11285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Ручная кладь и багаж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Стандартное бортовое питание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Можно обменять билет до вылета со штрафом 3000 руб. / 40 евро</a:t>
            </a:r>
            <a:endParaRPr kumimoji="0" lang="ru-RU" sz="20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82372" y="4153620"/>
            <a:ext cx="5235327" cy="5770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4500"/>
              </a:lnSpc>
            </a:pPr>
            <a:r>
              <a:rPr lang="ru-RU" sz="4800" b="1" spc="-100" dirty="0">
                <a:solidFill>
                  <a:srgbClr val="A896B6"/>
                </a:solidFill>
                <a:latin typeface="NimbusSanNov" panose="00000500000000000000" pitchFamily="50" charset="0"/>
              </a:rPr>
              <a:t>Бизнес </a:t>
            </a:r>
            <a:r>
              <a:rPr lang="en-US" sz="4800" b="1" spc="-100" dirty="0">
                <a:solidFill>
                  <a:srgbClr val="A896B6"/>
                </a:solidFill>
                <a:latin typeface="NimbusSanNov" panose="00000500000000000000" pitchFamily="50" charset="0"/>
              </a:rPr>
              <a:t>Standard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182372" y="6580474"/>
            <a:ext cx="5085769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Расширенный набор услуг для комфортного</a:t>
            </a:r>
            <a:b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</a:b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перелета</a:t>
            </a:r>
            <a:endParaRPr kumimoji="0" lang="ru-RU" sz="20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80775" y="5210466"/>
            <a:ext cx="4294505" cy="7694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3300"/>
              </a:lnSpc>
              <a:spcAft>
                <a:spcPts val="500"/>
              </a:spcAft>
            </a:pPr>
            <a:r>
              <a:rPr lang="ru-RU" sz="3000" spc="-30" dirty="0">
                <a:solidFill>
                  <a:schemeClr val="bg1"/>
                </a:solidFill>
                <a:latin typeface="NimbusSanNovSemBol" panose="00000700000000000000" pitchFamily="50" charset="0"/>
              </a:rPr>
              <a:t>Для деловых</a:t>
            </a:r>
          </a:p>
          <a:p>
            <a:pPr>
              <a:lnSpc>
                <a:spcPts val="2200"/>
              </a:lnSpc>
            </a:pPr>
            <a:r>
              <a:rPr lang="ru-RU" sz="2000" spc="-30" dirty="0">
                <a:solidFill>
                  <a:schemeClr val="bg1"/>
                </a:solidFill>
                <a:latin typeface="NimbusSanNovMed" panose="00000600000000000000" pitchFamily="50" charset="0"/>
              </a:rPr>
              <a:t>(поездки на </a:t>
            </a:r>
            <a:r>
              <a:rPr lang="ru-RU" sz="2000" spc="-40" dirty="0">
                <a:solidFill>
                  <a:schemeClr val="bg1"/>
                </a:solidFill>
                <a:latin typeface="NimbusSanNovMed" panose="00000600000000000000" pitchFamily="50" charset="0"/>
              </a:rPr>
              <a:t>регулярной основе)</a:t>
            </a:r>
            <a:endParaRPr kumimoji="0" lang="ru-RU" sz="2000" i="0" u="none" strike="noStrike" cap="none" spc="-40" normalizeH="0" dirty="0">
              <a:ln>
                <a:noFill/>
              </a:ln>
              <a:solidFill>
                <a:schemeClr val="bg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08389" y="7320576"/>
            <a:ext cx="3813121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2000" b="1" spc="-30" dirty="0">
                <a:solidFill>
                  <a:srgbClr val="A896B6"/>
                </a:solidFill>
                <a:latin typeface="NimbusSanNov" panose="00000500000000000000" pitchFamily="50" charset="0"/>
              </a:rPr>
              <a:t>Услуги, важные для сегмента: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968448" y="7745298"/>
            <a:ext cx="5422037" cy="33855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Стандартное бортовое питание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Багаж, в т. ч. возможность провести бесплатно горнолыжное оборудование 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Можно обменять билет до вылета со сбором 1000 руб. / 15 евро или получить ваучер/сертификат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Можно вернуть билет до вылета со сбором 2000 руб. / 35 евро (</a:t>
            </a:r>
            <a:r>
              <a:rPr lang="ru-RU" sz="2000" spc="-30" dirty="0" err="1">
                <a:solidFill>
                  <a:schemeClr val="tx1"/>
                </a:solidFill>
                <a:latin typeface="NimbusSanNovMed" panose="00000600000000000000" pitchFamily="50" charset="0"/>
              </a:rPr>
              <a:t>cash</a:t>
            </a: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) или оформление на ваучер без сборов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Замена рейса на более ранний с доплатой 1000 руб.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Посещение бизнес-зала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031067" y="4227494"/>
            <a:ext cx="5235327" cy="5770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4500"/>
              </a:lnSpc>
            </a:pPr>
            <a:r>
              <a:rPr lang="ru-RU" sz="4800" b="1" spc="-100" dirty="0">
                <a:solidFill>
                  <a:schemeClr val="accent4">
                    <a:alpha val="50000"/>
                  </a:schemeClr>
                </a:solidFill>
                <a:latin typeface="NimbusSanNov" panose="00000500000000000000" pitchFamily="50" charset="0"/>
              </a:rPr>
              <a:t>Бизнес </a:t>
            </a:r>
            <a:r>
              <a:rPr lang="en-US" sz="4800" b="1" spc="-100" dirty="0">
                <a:solidFill>
                  <a:schemeClr val="accent4">
                    <a:alpha val="50000"/>
                  </a:schemeClr>
                </a:solidFill>
                <a:latin typeface="NimbusSanNov" panose="00000500000000000000" pitchFamily="50" charset="0"/>
              </a:rPr>
              <a:t>Plus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031067" y="6667785"/>
            <a:ext cx="8501610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Без компромиссов.</a:t>
            </a:r>
            <a:endParaRPr kumimoji="0" lang="ru-RU" sz="20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541202" y="5366091"/>
            <a:ext cx="9008970" cy="4873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3300"/>
              </a:lnSpc>
              <a:spcAft>
                <a:spcPts val="500"/>
              </a:spcAft>
            </a:pPr>
            <a:r>
              <a:rPr lang="ru-RU" sz="3000" spc="-30" dirty="0">
                <a:solidFill>
                  <a:schemeClr val="bg1"/>
                </a:solidFill>
                <a:latin typeface="NimbusSanNovSemBol" panose="00000700000000000000" pitchFamily="50" charset="0"/>
              </a:rPr>
              <a:t>Для премиальных пассажиров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4045662" y="7390780"/>
            <a:ext cx="3813121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2000" b="1" spc="-30" dirty="0">
                <a:solidFill>
                  <a:schemeClr val="accent4">
                    <a:alpha val="50000"/>
                  </a:schemeClr>
                </a:solidFill>
                <a:latin typeface="NimbusSanNov" panose="00000500000000000000" pitchFamily="50" charset="0"/>
              </a:rPr>
              <a:t>Услуги, важные для пассажиров: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3866658" y="7819172"/>
            <a:ext cx="4375861" cy="31034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Багаж, две сумки до 32 кг и 203 см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Обмен и возврат билетов до и после</a:t>
            </a:r>
            <a:b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</a:b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вылета без штрафов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Замена рейса на более ранний </a:t>
            </a:r>
            <a:b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</a:b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 период регистрации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0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Возможность использования бизнес-стойки, ускоренное прохождение формальностей в аэропорту, приоритетная посадка на рейс</a:t>
            </a: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endParaRPr lang="ru-RU" sz="2000" spc="-30" dirty="0">
              <a:solidFill>
                <a:schemeClr val="tx1"/>
              </a:solidFill>
              <a:latin typeface="NimbusSanNovMed" panose="00000600000000000000" pitchFamily="50" charset="0"/>
            </a:endParaRPr>
          </a:p>
          <a:p>
            <a:pPr marL="182563" indent="-182563">
              <a:lnSpc>
                <a:spcPts val="2200"/>
              </a:lnSpc>
              <a:buFont typeface="Arial" panose="020B0604020202020204" pitchFamily="34" charset="0"/>
              <a:buChar char="•"/>
            </a:pPr>
            <a:endParaRPr lang="ru-RU" sz="2000" spc="-30" dirty="0">
              <a:solidFill>
                <a:schemeClr val="tx1"/>
              </a:solidFill>
              <a:latin typeface="NimbusSanNovMed" panose="000006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546620" y="12474624"/>
            <a:ext cx="7492441" cy="7694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000"/>
              </a:lnSpc>
            </a:pPr>
            <a:r>
              <a:rPr lang="ru-RU" sz="1800" spc="-30" dirty="0">
                <a:solidFill>
                  <a:schemeClr val="tx1"/>
                </a:solidFill>
                <a:latin typeface="NimbusSanNov" panose="00000500000000000000" pitchFamily="50" charset="0"/>
              </a:rPr>
              <a:t>Данные услуги могут быть доступны </a:t>
            </a:r>
          </a:p>
          <a:p>
            <a:pPr>
              <a:lnSpc>
                <a:spcPts val="2000"/>
              </a:lnSpc>
            </a:pPr>
            <a:r>
              <a:rPr lang="ru-RU" sz="1800" spc="-30" dirty="0">
                <a:solidFill>
                  <a:schemeClr val="tx1"/>
                </a:solidFill>
                <a:latin typeface="NimbusSanNov" panose="00000500000000000000" pitchFamily="50" charset="0"/>
              </a:rPr>
              <a:t>не на всех рейсах: питание не дифференцируется на коротких рейсах; </a:t>
            </a:r>
            <a:br>
              <a:rPr lang="ru-RU" sz="1800" spc="-30" dirty="0">
                <a:solidFill>
                  <a:schemeClr val="tx1"/>
                </a:solidFill>
                <a:latin typeface="NimbusSanNov" panose="00000500000000000000" pitchFamily="50" charset="0"/>
              </a:rPr>
            </a:br>
            <a:r>
              <a:rPr lang="ru-RU" sz="1800" spc="-30" dirty="0">
                <a:solidFill>
                  <a:schemeClr val="tx1"/>
                </a:solidFill>
                <a:latin typeface="NimbusSanNov" panose="00000500000000000000" pitchFamily="50" charset="0"/>
              </a:rPr>
              <a:t>не во всех аэропортах есть бизнес-залы.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276171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9761" y="1690779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3000 руб. / 40 евро 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3860" y="1712647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Обмен</a:t>
            </a:r>
            <a:endParaRPr kumimoji="0" lang="ru-RU" sz="1800" b="1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3860" y="2218811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Обмен после вылета</a:t>
            </a:r>
            <a:endParaRPr kumimoji="0" lang="ru-RU" sz="1800" b="1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3860" y="2738323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Возврат</a:t>
            </a:r>
            <a:endParaRPr kumimoji="0" lang="ru-RU" sz="1800" b="1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3860" y="3843031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Возврат после вылета</a:t>
            </a:r>
            <a:endParaRPr kumimoji="0" lang="ru-RU" sz="1800" b="1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3860" y="4964365"/>
            <a:ext cx="3176638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Замена рейса </a:t>
            </a:r>
          </a:p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на более ранний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3860" y="5606583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Багаж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3860" y="6130036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Ручная кладь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3860" y="6626707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Горнолыжное оборудование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3860" y="7134462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Питание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3860" y="7877625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Upgrade</a:t>
            </a:r>
            <a:endParaRPr lang="ru-RU" sz="1800" b="1" spc="-30" dirty="0">
              <a:solidFill>
                <a:schemeClr val="tx1"/>
              </a:solidFill>
              <a:latin typeface="NimbusSanNovMed" panose="000006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3860" y="8381074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Бизнес-зал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3860" y="8895607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Выбор места при покупке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3860" y="9399545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Выбор места при покупке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3860" y="9903116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Extra Space</a:t>
            </a:r>
            <a:endParaRPr lang="ru-RU" sz="1800" b="1" spc="-30" dirty="0">
              <a:solidFill>
                <a:schemeClr val="tx1"/>
              </a:solidFill>
              <a:latin typeface="NimbusSanNovMed" panose="000006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3860" y="10406687"/>
            <a:ext cx="3176638" cy="230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Стойка бизнес-класса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3860" y="10921342"/>
            <a:ext cx="3176638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Приоритетное обслуживание в аэропорту (где возможно)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53860" y="11572163"/>
            <a:ext cx="3176638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1800" b="1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Приоритетная посадка на </a:t>
            </a:r>
            <a:r>
              <a:rPr lang="ru-RU" sz="1800" b="1" spc="-30" dirty="0" err="1">
                <a:solidFill>
                  <a:schemeClr val="tx1"/>
                </a:solidFill>
                <a:latin typeface="NimbusSanNovMed" panose="00000600000000000000" pitchFamily="50" charset="0"/>
              </a:rPr>
              <a:t>гейте</a:t>
            </a:r>
            <a:endParaRPr lang="ru-RU" sz="1800" b="1" spc="-30" dirty="0">
              <a:solidFill>
                <a:schemeClr val="tx1"/>
              </a:solidFill>
              <a:latin typeface="NimbusSanNovMed" panose="000006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98215" y="1080549"/>
            <a:ext cx="2644088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3000" b="1" spc="-30" dirty="0">
                <a:solidFill>
                  <a:schemeClr val="accent6">
                    <a:alpha val="67000"/>
                  </a:schemeClr>
                </a:solidFill>
                <a:latin typeface="NimbusSanNov" panose="00000500000000000000" pitchFamily="50" charset="0"/>
              </a:rPr>
              <a:t>Эконом </a:t>
            </a:r>
            <a:r>
              <a:rPr lang="en-US" sz="3000" b="1" spc="-30" dirty="0">
                <a:solidFill>
                  <a:schemeClr val="accent6">
                    <a:alpha val="67000"/>
                  </a:schemeClr>
                </a:solidFill>
                <a:latin typeface="NimbusSanNov" panose="00000500000000000000" pitchFamily="50" charset="0"/>
              </a:rPr>
              <a:t>Basic</a:t>
            </a:r>
            <a:endParaRPr kumimoji="0" lang="ru-RU" sz="3000" b="1" i="0" u="none" strike="noStrike" cap="none" spc="-30" normalizeH="0" dirty="0">
              <a:ln>
                <a:noFill/>
              </a:ln>
              <a:solidFill>
                <a:schemeClr val="accent6">
                  <a:alpha val="67000"/>
                </a:schemeClr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cxnSp>
        <p:nvCxnSpPr>
          <p:cNvPr id="25" name="Прямая соединительная линия 24"/>
          <p:cNvCxnSpPr>
            <a:cxnSpLocks/>
          </p:cNvCxnSpPr>
          <p:nvPr/>
        </p:nvCxnSpPr>
        <p:spPr>
          <a:xfrm>
            <a:off x="4998215" y="1547231"/>
            <a:ext cx="2732343" cy="0"/>
          </a:xfrm>
          <a:prstGeom prst="line">
            <a:avLst/>
          </a:prstGeom>
          <a:noFill/>
          <a:ln w="381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TextBox 25"/>
          <p:cNvSpPr txBox="1"/>
          <p:nvPr/>
        </p:nvSpPr>
        <p:spPr>
          <a:xfrm>
            <a:off x="5399761" y="2197811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99761" y="2715927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99761" y="3833115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9761" y="494127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2500 руб.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99761" y="560004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kumimoji="0" lang="ru-RU" sz="1800" i="0" u="none" strike="noStrike" cap="none" spc="-30" normalizeH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NimbusSanNovMed" panose="00000600000000000000" pitchFamily="50" charset="0"/>
                <a:sym typeface="Calibri"/>
              </a:rPr>
              <a:t>За плату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399761" y="6097952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До 10 кг и 55x40x23 см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99761" y="661679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99761" y="7130233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Стандартное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99761" y="786216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99761" y="837083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99761" y="8875630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99761" y="938193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99761" y="9888244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99761" y="10390906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Недоступно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399761" y="10915298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Недоступно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99761" y="11542969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Недоступно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cxnSp>
        <p:nvCxnSpPr>
          <p:cNvPr id="62" name="Прямая соединительная линия 61"/>
          <p:cNvCxnSpPr>
            <a:cxnSpLocks/>
          </p:cNvCxnSpPr>
          <p:nvPr/>
        </p:nvCxnSpPr>
        <p:spPr>
          <a:xfrm>
            <a:off x="4998215" y="2033940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3" name="Прямая соединительная линия 62"/>
          <p:cNvCxnSpPr>
            <a:cxnSpLocks/>
          </p:cNvCxnSpPr>
          <p:nvPr/>
        </p:nvCxnSpPr>
        <p:spPr>
          <a:xfrm>
            <a:off x="4998215" y="2546009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4" name="Прямая соединительная линия 63"/>
          <p:cNvCxnSpPr>
            <a:cxnSpLocks/>
          </p:cNvCxnSpPr>
          <p:nvPr/>
        </p:nvCxnSpPr>
        <p:spPr>
          <a:xfrm>
            <a:off x="4998215" y="3667190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5" name="Прямая соединительная линия 64"/>
          <p:cNvCxnSpPr>
            <a:cxnSpLocks/>
          </p:cNvCxnSpPr>
          <p:nvPr/>
        </p:nvCxnSpPr>
        <p:spPr>
          <a:xfrm>
            <a:off x="4998215" y="4786569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6" name="Прямая соединительная линия 65"/>
          <p:cNvCxnSpPr>
            <a:cxnSpLocks/>
          </p:cNvCxnSpPr>
          <p:nvPr/>
        </p:nvCxnSpPr>
        <p:spPr>
          <a:xfrm>
            <a:off x="4998215" y="5434641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7" name="Прямая соединительная линия 66"/>
          <p:cNvCxnSpPr>
            <a:cxnSpLocks/>
          </p:cNvCxnSpPr>
          <p:nvPr/>
        </p:nvCxnSpPr>
        <p:spPr>
          <a:xfrm>
            <a:off x="4998215" y="5938697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8" name="Прямая соединительная линия 67"/>
          <p:cNvCxnSpPr>
            <a:cxnSpLocks/>
          </p:cNvCxnSpPr>
          <p:nvPr/>
        </p:nvCxnSpPr>
        <p:spPr>
          <a:xfrm>
            <a:off x="4998215" y="6441110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9" name="Прямая соединительная линия 68"/>
          <p:cNvCxnSpPr>
            <a:cxnSpLocks/>
          </p:cNvCxnSpPr>
          <p:nvPr/>
        </p:nvCxnSpPr>
        <p:spPr>
          <a:xfrm>
            <a:off x="4998215" y="6959277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0" name="Прямая соединительная линия 69"/>
          <p:cNvCxnSpPr>
            <a:cxnSpLocks/>
          </p:cNvCxnSpPr>
          <p:nvPr/>
        </p:nvCxnSpPr>
        <p:spPr>
          <a:xfrm>
            <a:off x="4998215" y="7687669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1" name="Прямая соединительная линия 70"/>
          <p:cNvCxnSpPr>
            <a:cxnSpLocks/>
          </p:cNvCxnSpPr>
          <p:nvPr/>
        </p:nvCxnSpPr>
        <p:spPr>
          <a:xfrm>
            <a:off x="4998215" y="8195881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2" name="Прямая соединительная линия 71"/>
          <p:cNvCxnSpPr>
            <a:cxnSpLocks/>
          </p:cNvCxnSpPr>
          <p:nvPr/>
        </p:nvCxnSpPr>
        <p:spPr>
          <a:xfrm>
            <a:off x="4998215" y="8704093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3" name="Прямая соединительная линия 72"/>
          <p:cNvCxnSpPr>
            <a:cxnSpLocks/>
          </p:cNvCxnSpPr>
          <p:nvPr/>
        </p:nvCxnSpPr>
        <p:spPr>
          <a:xfrm>
            <a:off x="4998215" y="9212305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4" name="Прямая соединительная линия 73"/>
          <p:cNvCxnSpPr>
            <a:cxnSpLocks/>
          </p:cNvCxnSpPr>
          <p:nvPr/>
        </p:nvCxnSpPr>
        <p:spPr>
          <a:xfrm>
            <a:off x="4998215" y="9716361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5" name="Прямая соединительная линия 74"/>
          <p:cNvCxnSpPr>
            <a:cxnSpLocks/>
          </p:cNvCxnSpPr>
          <p:nvPr/>
        </p:nvCxnSpPr>
        <p:spPr>
          <a:xfrm>
            <a:off x="4998215" y="10232887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6" name="Прямая соединительная линия 75"/>
          <p:cNvCxnSpPr>
            <a:cxnSpLocks/>
          </p:cNvCxnSpPr>
          <p:nvPr/>
        </p:nvCxnSpPr>
        <p:spPr>
          <a:xfrm>
            <a:off x="4998215" y="10745256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7" name="Прямая соединительная линия 76"/>
          <p:cNvCxnSpPr>
            <a:cxnSpLocks/>
          </p:cNvCxnSpPr>
          <p:nvPr/>
        </p:nvCxnSpPr>
        <p:spPr>
          <a:xfrm>
            <a:off x="4998215" y="11390525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8" name="Прямая соединительная линия 77"/>
          <p:cNvCxnSpPr>
            <a:cxnSpLocks/>
          </p:cNvCxnSpPr>
          <p:nvPr/>
        </p:nvCxnSpPr>
        <p:spPr>
          <a:xfrm>
            <a:off x="4998215" y="11970806"/>
            <a:ext cx="2732343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9" name="TextBox 78"/>
          <p:cNvSpPr txBox="1"/>
          <p:nvPr/>
        </p:nvSpPr>
        <p:spPr>
          <a:xfrm>
            <a:off x="8426594" y="1690779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1000 руб. / 15 евро 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025048" y="1080549"/>
            <a:ext cx="3230694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3000" b="1" spc="-30" dirty="0">
                <a:solidFill>
                  <a:schemeClr val="accent6">
                    <a:alpha val="67000"/>
                  </a:schemeClr>
                </a:solidFill>
                <a:latin typeface="NimbusSanNov" panose="00000500000000000000" pitchFamily="50" charset="0"/>
              </a:rPr>
              <a:t>Эконом </a:t>
            </a:r>
            <a:r>
              <a:rPr lang="en-US" sz="3000" b="1" spc="-30" dirty="0">
                <a:solidFill>
                  <a:schemeClr val="accent6">
                    <a:alpha val="67000"/>
                  </a:schemeClr>
                </a:solidFill>
                <a:latin typeface="NimbusSanNov" panose="00000500000000000000" pitchFamily="50" charset="0"/>
              </a:rPr>
              <a:t>Standard</a:t>
            </a:r>
            <a:endParaRPr kumimoji="0" lang="ru-RU" sz="3000" b="1" i="0" u="none" strike="noStrike" cap="none" spc="-30" normalizeH="0" dirty="0">
              <a:ln>
                <a:noFill/>
              </a:ln>
              <a:solidFill>
                <a:schemeClr val="accent6">
                  <a:alpha val="67000"/>
                </a:schemeClr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cxnSp>
        <p:nvCxnSpPr>
          <p:cNvPr id="81" name="Прямая соединительная линия 80"/>
          <p:cNvCxnSpPr>
            <a:cxnSpLocks/>
          </p:cNvCxnSpPr>
          <p:nvPr/>
        </p:nvCxnSpPr>
        <p:spPr>
          <a:xfrm>
            <a:off x="8025048" y="1547231"/>
            <a:ext cx="2729846" cy="0"/>
          </a:xfrm>
          <a:prstGeom prst="line">
            <a:avLst/>
          </a:prstGeom>
          <a:noFill/>
          <a:ln w="381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2" name="TextBox 81"/>
          <p:cNvSpPr txBox="1"/>
          <p:nvPr/>
        </p:nvSpPr>
        <p:spPr>
          <a:xfrm>
            <a:off x="8426594" y="2197811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426594" y="2715927"/>
            <a:ext cx="2685132" cy="10002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2000 руб. / 35 евро </a:t>
            </a:r>
          </a:p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Оформление на ваучер  без сборов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426594" y="3833115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426594" y="494127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1000 руб.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8426594" y="560004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1 сумка до 23 кг и 203 см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426594" y="6097952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До 10 кг и 55x40x23 см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8426594" y="661679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426594" y="7130233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Стандартное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8426594" y="786216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426594" y="837083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426594" y="8875630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8426594" y="938193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426594" y="9888244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426594" y="10390906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Недоступно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8426594" y="10915298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Недоступно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426594" y="11542969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Недоступно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cxnSp>
        <p:nvCxnSpPr>
          <p:cNvPr id="98" name="Прямая соединительная линия 97"/>
          <p:cNvCxnSpPr>
            <a:cxnSpLocks/>
          </p:cNvCxnSpPr>
          <p:nvPr/>
        </p:nvCxnSpPr>
        <p:spPr>
          <a:xfrm>
            <a:off x="8025048" y="2033940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9" name="Прямая соединительная линия 98"/>
          <p:cNvCxnSpPr>
            <a:cxnSpLocks/>
          </p:cNvCxnSpPr>
          <p:nvPr/>
        </p:nvCxnSpPr>
        <p:spPr>
          <a:xfrm>
            <a:off x="8025048" y="2546009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0" name="Прямая соединительная линия 99"/>
          <p:cNvCxnSpPr>
            <a:cxnSpLocks/>
          </p:cNvCxnSpPr>
          <p:nvPr/>
        </p:nvCxnSpPr>
        <p:spPr>
          <a:xfrm>
            <a:off x="8025048" y="3667190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1" name="Прямая соединительная линия 100"/>
          <p:cNvCxnSpPr>
            <a:cxnSpLocks/>
          </p:cNvCxnSpPr>
          <p:nvPr/>
        </p:nvCxnSpPr>
        <p:spPr>
          <a:xfrm>
            <a:off x="8025048" y="4786569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2" name="Прямая соединительная линия 101"/>
          <p:cNvCxnSpPr>
            <a:cxnSpLocks/>
          </p:cNvCxnSpPr>
          <p:nvPr/>
        </p:nvCxnSpPr>
        <p:spPr>
          <a:xfrm>
            <a:off x="8025048" y="5434641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3" name="Прямая соединительная линия 102"/>
          <p:cNvCxnSpPr>
            <a:cxnSpLocks/>
          </p:cNvCxnSpPr>
          <p:nvPr/>
        </p:nvCxnSpPr>
        <p:spPr>
          <a:xfrm>
            <a:off x="8025048" y="5938697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4" name="Прямая соединительная линия 103"/>
          <p:cNvCxnSpPr>
            <a:cxnSpLocks/>
          </p:cNvCxnSpPr>
          <p:nvPr/>
        </p:nvCxnSpPr>
        <p:spPr>
          <a:xfrm>
            <a:off x="8025048" y="6441110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5" name="Прямая соединительная линия 104"/>
          <p:cNvCxnSpPr>
            <a:cxnSpLocks/>
          </p:cNvCxnSpPr>
          <p:nvPr/>
        </p:nvCxnSpPr>
        <p:spPr>
          <a:xfrm>
            <a:off x="8025048" y="6959277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6" name="Прямая соединительная линия 105"/>
          <p:cNvCxnSpPr>
            <a:cxnSpLocks/>
          </p:cNvCxnSpPr>
          <p:nvPr/>
        </p:nvCxnSpPr>
        <p:spPr>
          <a:xfrm>
            <a:off x="8025048" y="7687669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7" name="Прямая соединительная линия 106"/>
          <p:cNvCxnSpPr>
            <a:cxnSpLocks/>
          </p:cNvCxnSpPr>
          <p:nvPr/>
        </p:nvCxnSpPr>
        <p:spPr>
          <a:xfrm>
            <a:off x="8025048" y="8195881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8" name="Прямая соединительная линия 107"/>
          <p:cNvCxnSpPr>
            <a:cxnSpLocks/>
          </p:cNvCxnSpPr>
          <p:nvPr/>
        </p:nvCxnSpPr>
        <p:spPr>
          <a:xfrm>
            <a:off x="8025048" y="8704093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9" name="Прямая соединительная линия 108"/>
          <p:cNvCxnSpPr>
            <a:cxnSpLocks/>
          </p:cNvCxnSpPr>
          <p:nvPr/>
        </p:nvCxnSpPr>
        <p:spPr>
          <a:xfrm>
            <a:off x="8025048" y="9212305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0" name="Прямая соединительная линия 109"/>
          <p:cNvCxnSpPr>
            <a:cxnSpLocks/>
          </p:cNvCxnSpPr>
          <p:nvPr/>
        </p:nvCxnSpPr>
        <p:spPr>
          <a:xfrm>
            <a:off x="8025048" y="9716361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1" name="Прямая соединительная линия 110"/>
          <p:cNvCxnSpPr>
            <a:cxnSpLocks/>
          </p:cNvCxnSpPr>
          <p:nvPr/>
        </p:nvCxnSpPr>
        <p:spPr>
          <a:xfrm>
            <a:off x="8025048" y="10232887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2" name="Прямая соединительная линия 111"/>
          <p:cNvCxnSpPr>
            <a:cxnSpLocks/>
          </p:cNvCxnSpPr>
          <p:nvPr/>
        </p:nvCxnSpPr>
        <p:spPr>
          <a:xfrm>
            <a:off x="8025048" y="10745256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3" name="Прямая соединительная линия 112"/>
          <p:cNvCxnSpPr>
            <a:cxnSpLocks/>
          </p:cNvCxnSpPr>
          <p:nvPr/>
        </p:nvCxnSpPr>
        <p:spPr>
          <a:xfrm>
            <a:off x="8025048" y="11390525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4" name="Прямая соединительная линия 113"/>
          <p:cNvCxnSpPr>
            <a:cxnSpLocks/>
          </p:cNvCxnSpPr>
          <p:nvPr/>
        </p:nvCxnSpPr>
        <p:spPr>
          <a:xfrm>
            <a:off x="8025048" y="11970806"/>
            <a:ext cx="2729846" cy="0"/>
          </a:xfrm>
          <a:prstGeom prst="line">
            <a:avLst/>
          </a:prstGeom>
          <a:noFill/>
          <a:ln w="12700" cap="flat">
            <a:solidFill>
              <a:schemeClr val="accent6">
                <a:alpha val="67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5" name="TextBox 114"/>
          <p:cNvSpPr txBox="1"/>
          <p:nvPr/>
        </p:nvSpPr>
        <p:spPr>
          <a:xfrm>
            <a:off x="11569866" y="1690779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Разрешен 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1168320" y="1080549"/>
            <a:ext cx="3230694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3000" b="1" spc="-30" dirty="0">
                <a:solidFill>
                  <a:schemeClr val="accent4">
                    <a:alpha val="50000"/>
                  </a:schemeClr>
                </a:solidFill>
                <a:latin typeface="NimbusSanNov" panose="00000500000000000000" pitchFamily="50" charset="0"/>
              </a:rPr>
              <a:t>Эконом </a:t>
            </a:r>
            <a:r>
              <a:rPr lang="en-US" sz="3000" b="1" spc="-30" dirty="0">
                <a:solidFill>
                  <a:schemeClr val="accent4">
                    <a:alpha val="50000"/>
                  </a:schemeClr>
                </a:solidFill>
                <a:latin typeface="NimbusSanNov" panose="00000500000000000000" pitchFamily="50" charset="0"/>
              </a:rPr>
              <a:t>Plus</a:t>
            </a:r>
            <a:endParaRPr kumimoji="0" lang="ru-RU" sz="3000" b="1" i="0" u="none" strike="noStrike" cap="none" spc="-30" normalizeH="0" dirty="0">
              <a:ln>
                <a:noFill/>
              </a:ln>
              <a:solidFill>
                <a:schemeClr val="accent4">
                  <a:alpha val="50000"/>
                </a:schemeClr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cxnSp>
        <p:nvCxnSpPr>
          <p:cNvPr id="117" name="Прямая соединительная линия 116"/>
          <p:cNvCxnSpPr>
            <a:cxnSpLocks/>
          </p:cNvCxnSpPr>
          <p:nvPr/>
        </p:nvCxnSpPr>
        <p:spPr>
          <a:xfrm>
            <a:off x="11168320" y="1547231"/>
            <a:ext cx="2754926" cy="0"/>
          </a:xfrm>
          <a:prstGeom prst="line">
            <a:avLst/>
          </a:prstGeom>
          <a:noFill/>
          <a:ln w="381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8" name="TextBox 117"/>
          <p:cNvSpPr txBox="1"/>
          <p:nvPr/>
        </p:nvSpPr>
        <p:spPr>
          <a:xfrm>
            <a:off x="11569866" y="2197811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Разрешен 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11569866" y="2715927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Разрешен 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11569866" y="3833115"/>
            <a:ext cx="2685132" cy="10002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Разрешен</a:t>
            </a:r>
          </a:p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Оформление на ваучер без сборов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1569866" y="494127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1569866" y="560004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1 сумка до 32 кг и 203 см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1569866" y="6097952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До 10 кг и 55x40x23 см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1569866" y="661679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1569866" y="7130233"/>
            <a:ext cx="2757140" cy="6155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Бесплатный выбор спецпитания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1569866" y="786216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1569866" y="837083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11569866" y="8875630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11569866" y="938193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1569866" y="9888244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11569866" y="10390906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11569866" y="10915298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11569866" y="11542969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cxnSp>
        <p:nvCxnSpPr>
          <p:cNvPr id="134" name="Прямая соединительная линия 133"/>
          <p:cNvCxnSpPr>
            <a:cxnSpLocks/>
          </p:cNvCxnSpPr>
          <p:nvPr/>
        </p:nvCxnSpPr>
        <p:spPr>
          <a:xfrm>
            <a:off x="11168320" y="2033940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6" name="Прямая соединительная линия 135"/>
          <p:cNvCxnSpPr>
            <a:cxnSpLocks/>
          </p:cNvCxnSpPr>
          <p:nvPr/>
        </p:nvCxnSpPr>
        <p:spPr>
          <a:xfrm>
            <a:off x="11168320" y="3667190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7" name="Прямая соединительная линия 136"/>
          <p:cNvCxnSpPr>
            <a:cxnSpLocks/>
          </p:cNvCxnSpPr>
          <p:nvPr/>
        </p:nvCxnSpPr>
        <p:spPr>
          <a:xfrm>
            <a:off x="11168320" y="4786569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8" name="Прямая соединительная линия 137"/>
          <p:cNvCxnSpPr>
            <a:cxnSpLocks/>
          </p:cNvCxnSpPr>
          <p:nvPr/>
        </p:nvCxnSpPr>
        <p:spPr>
          <a:xfrm>
            <a:off x="11168320" y="5434641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9" name="Прямая соединительная линия 138"/>
          <p:cNvCxnSpPr>
            <a:cxnSpLocks/>
          </p:cNvCxnSpPr>
          <p:nvPr/>
        </p:nvCxnSpPr>
        <p:spPr>
          <a:xfrm>
            <a:off x="11168320" y="5938697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0" name="Прямая соединительная линия 139"/>
          <p:cNvCxnSpPr>
            <a:cxnSpLocks/>
          </p:cNvCxnSpPr>
          <p:nvPr/>
        </p:nvCxnSpPr>
        <p:spPr>
          <a:xfrm>
            <a:off x="11168320" y="6441110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1" name="Прямая соединительная линия 140"/>
          <p:cNvCxnSpPr>
            <a:cxnSpLocks/>
          </p:cNvCxnSpPr>
          <p:nvPr/>
        </p:nvCxnSpPr>
        <p:spPr>
          <a:xfrm>
            <a:off x="11168320" y="6959277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2" name="Прямая соединительная линия 141"/>
          <p:cNvCxnSpPr>
            <a:cxnSpLocks/>
          </p:cNvCxnSpPr>
          <p:nvPr/>
        </p:nvCxnSpPr>
        <p:spPr>
          <a:xfrm>
            <a:off x="11168320" y="7687669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3" name="Прямая соединительная линия 142"/>
          <p:cNvCxnSpPr>
            <a:cxnSpLocks/>
          </p:cNvCxnSpPr>
          <p:nvPr/>
        </p:nvCxnSpPr>
        <p:spPr>
          <a:xfrm>
            <a:off x="11168320" y="8195881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4" name="Прямая соединительная линия 143"/>
          <p:cNvCxnSpPr>
            <a:cxnSpLocks/>
          </p:cNvCxnSpPr>
          <p:nvPr/>
        </p:nvCxnSpPr>
        <p:spPr>
          <a:xfrm>
            <a:off x="11168320" y="8704093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5" name="Прямая соединительная линия 144"/>
          <p:cNvCxnSpPr>
            <a:cxnSpLocks/>
          </p:cNvCxnSpPr>
          <p:nvPr/>
        </p:nvCxnSpPr>
        <p:spPr>
          <a:xfrm>
            <a:off x="11168320" y="9212305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6" name="Прямая соединительная линия 145"/>
          <p:cNvCxnSpPr>
            <a:cxnSpLocks/>
          </p:cNvCxnSpPr>
          <p:nvPr/>
        </p:nvCxnSpPr>
        <p:spPr>
          <a:xfrm>
            <a:off x="11168320" y="9716361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7" name="Прямая соединительная линия 146"/>
          <p:cNvCxnSpPr>
            <a:cxnSpLocks/>
          </p:cNvCxnSpPr>
          <p:nvPr/>
        </p:nvCxnSpPr>
        <p:spPr>
          <a:xfrm>
            <a:off x="11168320" y="10232887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8" name="Прямая соединительная линия 147"/>
          <p:cNvCxnSpPr>
            <a:cxnSpLocks/>
          </p:cNvCxnSpPr>
          <p:nvPr/>
        </p:nvCxnSpPr>
        <p:spPr>
          <a:xfrm>
            <a:off x="11168320" y="10745256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9" name="Прямая соединительная линия 148"/>
          <p:cNvCxnSpPr>
            <a:cxnSpLocks/>
          </p:cNvCxnSpPr>
          <p:nvPr/>
        </p:nvCxnSpPr>
        <p:spPr>
          <a:xfrm>
            <a:off x="11168320" y="11390525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1" name="TextBox 150"/>
          <p:cNvSpPr txBox="1"/>
          <p:nvPr/>
        </p:nvSpPr>
        <p:spPr>
          <a:xfrm>
            <a:off x="17883987" y="1724401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1000 руб. / 15 евро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7447228" y="1080549"/>
            <a:ext cx="3230694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3000" b="1" spc="-30" dirty="0">
                <a:solidFill>
                  <a:schemeClr val="accent4"/>
                </a:solidFill>
                <a:latin typeface="NimbusSanNov" panose="00000500000000000000" pitchFamily="50" charset="0"/>
              </a:rPr>
              <a:t>Бизнес </a:t>
            </a:r>
            <a:r>
              <a:rPr lang="en-US" sz="3000" b="1" spc="-30" dirty="0">
                <a:solidFill>
                  <a:schemeClr val="accent4"/>
                </a:solidFill>
                <a:latin typeface="NimbusSanNov" panose="00000500000000000000" pitchFamily="50" charset="0"/>
              </a:rPr>
              <a:t>Standard</a:t>
            </a:r>
            <a:endParaRPr kumimoji="0" lang="ru-RU" sz="3000" b="1" i="0" u="none" strike="noStrike" cap="none" spc="-30" normalizeH="0" dirty="0">
              <a:ln>
                <a:noFill/>
              </a:ln>
              <a:solidFill>
                <a:schemeClr val="accent4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cxnSp>
        <p:nvCxnSpPr>
          <p:cNvPr id="153" name="Прямая соединительная линия 152"/>
          <p:cNvCxnSpPr>
            <a:cxnSpLocks/>
          </p:cNvCxnSpPr>
          <p:nvPr/>
        </p:nvCxnSpPr>
        <p:spPr>
          <a:xfrm>
            <a:off x="17482441" y="1565603"/>
            <a:ext cx="2777509" cy="0"/>
          </a:xfrm>
          <a:prstGeom prst="line">
            <a:avLst/>
          </a:prstGeom>
          <a:noFill/>
          <a:ln w="381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4" name="TextBox 153"/>
          <p:cNvSpPr txBox="1"/>
          <p:nvPr/>
        </p:nvSpPr>
        <p:spPr>
          <a:xfrm>
            <a:off x="17883987" y="2231433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7883987" y="2681536"/>
            <a:ext cx="2685132" cy="14619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2000 руб. / 35 евро</a:t>
            </a:r>
            <a:b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</a:br>
            <a:b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</a:b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Оформление на ваучер</a:t>
            </a:r>
            <a:b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</a:b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без сборов</a:t>
            </a:r>
          </a:p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 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17883987" y="3866737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17883987" y="4974893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1000 руб.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17883987" y="563366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1 сумка до 32 кг и 203 см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17883987" y="6131574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До 15 кг и 55x40x23 см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17883987" y="6650413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17882352" y="7163855"/>
            <a:ext cx="2757140" cy="6155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Специальное меню и напитки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17883987" y="840445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17883987" y="8909252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17883987" y="9415559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17883987" y="10424528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17883987" y="10948920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17883987" y="1157659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cxnSp>
        <p:nvCxnSpPr>
          <p:cNvPr id="170" name="Прямая соединительная линия 169"/>
          <p:cNvCxnSpPr>
            <a:cxnSpLocks/>
          </p:cNvCxnSpPr>
          <p:nvPr/>
        </p:nvCxnSpPr>
        <p:spPr>
          <a:xfrm>
            <a:off x="17482441" y="2033464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1" name="Прямая соединительная линия 170"/>
          <p:cNvCxnSpPr>
            <a:cxnSpLocks/>
          </p:cNvCxnSpPr>
          <p:nvPr/>
        </p:nvCxnSpPr>
        <p:spPr>
          <a:xfrm>
            <a:off x="17482441" y="2545533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2" name="Прямая соединительная линия 171"/>
          <p:cNvCxnSpPr>
            <a:cxnSpLocks/>
          </p:cNvCxnSpPr>
          <p:nvPr/>
        </p:nvCxnSpPr>
        <p:spPr>
          <a:xfrm>
            <a:off x="17482441" y="3667190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3" name="Прямая соединительная линия 172"/>
          <p:cNvCxnSpPr>
            <a:cxnSpLocks/>
          </p:cNvCxnSpPr>
          <p:nvPr/>
        </p:nvCxnSpPr>
        <p:spPr>
          <a:xfrm>
            <a:off x="17482441" y="4786093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4" name="Прямая соединительная линия 173"/>
          <p:cNvCxnSpPr>
            <a:cxnSpLocks/>
          </p:cNvCxnSpPr>
          <p:nvPr/>
        </p:nvCxnSpPr>
        <p:spPr>
          <a:xfrm>
            <a:off x="17482441" y="5434165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5" name="Прямая соединительная линия 174"/>
          <p:cNvCxnSpPr>
            <a:cxnSpLocks/>
          </p:cNvCxnSpPr>
          <p:nvPr/>
        </p:nvCxnSpPr>
        <p:spPr>
          <a:xfrm>
            <a:off x="17482441" y="5938221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6" name="Прямая соединительная линия 175"/>
          <p:cNvCxnSpPr>
            <a:cxnSpLocks/>
          </p:cNvCxnSpPr>
          <p:nvPr/>
        </p:nvCxnSpPr>
        <p:spPr>
          <a:xfrm>
            <a:off x="17482441" y="6440634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7" name="Прямая соединительная линия 176"/>
          <p:cNvCxnSpPr>
            <a:cxnSpLocks/>
          </p:cNvCxnSpPr>
          <p:nvPr/>
        </p:nvCxnSpPr>
        <p:spPr>
          <a:xfrm>
            <a:off x="17482441" y="6958801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8" name="Прямая соединительная линия 177"/>
          <p:cNvCxnSpPr>
            <a:cxnSpLocks/>
          </p:cNvCxnSpPr>
          <p:nvPr/>
        </p:nvCxnSpPr>
        <p:spPr>
          <a:xfrm>
            <a:off x="17482441" y="7687193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9" name="Прямая соединительная линия 178"/>
          <p:cNvCxnSpPr>
            <a:cxnSpLocks/>
          </p:cNvCxnSpPr>
          <p:nvPr/>
        </p:nvCxnSpPr>
        <p:spPr>
          <a:xfrm>
            <a:off x="17482441" y="8195405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0" name="Прямая соединительная линия 179"/>
          <p:cNvCxnSpPr>
            <a:cxnSpLocks/>
          </p:cNvCxnSpPr>
          <p:nvPr/>
        </p:nvCxnSpPr>
        <p:spPr>
          <a:xfrm>
            <a:off x="17482441" y="8703617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1" name="Прямая соединительная линия 180"/>
          <p:cNvCxnSpPr>
            <a:cxnSpLocks/>
          </p:cNvCxnSpPr>
          <p:nvPr/>
        </p:nvCxnSpPr>
        <p:spPr>
          <a:xfrm>
            <a:off x="17482441" y="9211829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2" name="Прямая соединительная линия 181"/>
          <p:cNvCxnSpPr>
            <a:cxnSpLocks/>
          </p:cNvCxnSpPr>
          <p:nvPr/>
        </p:nvCxnSpPr>
        <p:spPr>
          <a:xfrm>
            <a:off x="17482441" y="9715885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3" name="Прямая соединительная линия 182"/>
          <p:cNvCxnSpPr>
            <a:cxnSpLocks/>
          </p:cNvCxnSpPr>
          <p:nvPr/>
        </p:nvCxnSpPr>
        <p:spPr>
          <a:xfrm>
            <a:off x="17482441" y="10232411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4" name="Прямая соединительная линия 183"/>
          <p:cNvCxnSpPr>
            <a:cxnSpLocks/>
          </p:cNvCxnSpPr>
          <p:nvPr/>
        </p:nvCxnSpPr>
        <p:spPr>
          <a:xfrm>
            <a:off x="17482441" y="10744780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5" name="Прямая соединительная линия 184"/>
          <p:cNvCxnSpPr>
            <a:cxnSpLocks/>
          </p:cNvCxnSpPr>
          <p:nvPr/>
        </p:nvCxnSpPr>
        <p:spPr>
          <a:xfrm>
            <a:off x="17482441" y="11390049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6" name="Прямая соединительная линия 185"/>
          <p:cNvCxnSpPr>
            <a:cxnSpLocks/>
          </p:cNvCxnSpPr>
          <p:nvPr/>
        </p:nvCxnSpPr>
        <p:spPr>
          <a:xfrm>
            <a:off x="17482441" y="11970806"/>
            <a:ext cx="277750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7" name="TextBox 186"/>
          <p:cNvSpPr txBox="1"/>
          <p:nvPr/>
        </p:nvSpPr>
        <p:spPr>
          <a:xfrm>
            <a:off x="21028148" y="1690779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Разрешен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20626602" y="1080549"/>
            <a:ext cx="3230694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3000" b="1" spc="-30" dirty="0">
                <a:solidFill>
                  <a:schemeClr val="accent4"/>
                </a:solidFill>
                <a:latin typeface="NimbusSanNov" panose="00000500000000000000" pitchFamily="50" charset="0"/>
              </a:rPr>
              <a:t>Бизнес </a:t>
            </a:r>
            <a:r>
              <a:rPr lang="en-US" sz="3000" b="1" spc="-30" dirty="0">
                <a:solidFill>
                  <a:schemeClr val="accent4"/>
                </a:solidFill>
                <a:latin typeface="NimbusSanNov" panose="00000500000000000000" pitchFamily="50" charset="0"/>
              </a:rPr>
              <a:t>Plus</a:t>
            </a:r>
            <a:endParaRPr kumimoji="0" lang="ru-RU" sz="3000" b="1" i="0" u="none" strike="noStrike" cap="none" spc="-30" normalizeH="0" dirty="0">
              <a:ln>
                <a:noFill/>
              </a:ln>
              <a:solidFill>
                <a:schemeClr val="accent4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21028148" y="2197811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Разрешен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21028148" y="2715927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Разрешен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21028148" y="3833115"/>
            <a:ext cx="2685132" cy="10002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Разрешен</a:t>
            </a:r>
          </a:p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Оформление на ваучер без сборов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21028148" y="494127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21028148" y="560004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2 сумки по 32 кг и 203 см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21028148" y="6097952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До 15 кг и 55x40x23 см</a:t>
            </a:r>
          </a:p>
        </p:txBody>
      </p:sp>
      <p:sp>
        <p:nvSpPr>
          <p:cNvPr id="196" name="TextBox 195"/>
          <p:cNvSpPr txBox="1"/>
          <p:nvPr/>
        </p:nvSpPr>
        <p:spPr>
          <a:xfrm>
            <a:off x="21028148" y="661679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21028148" y="7130233"/>
            <a:ext cx="2757140" cy="6155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Специальное меню и напитки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21028148" y="837083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199" name="TextBox 198"/>
          <p:cNvSpPr txBox="1"/>
          <p:nvPr/>
        </p:nvSpPr>
        <p:spPr>
          <a:xfrm>
            <a:off x="21028148" y="8875630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21028148" y="938193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21028148" y="10390906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202" name="TextBox 201"/>
          <p:cNvSpPr txBox="1"/>
          <p:nvPr/>
        </p:nvSpPr>
        <p:spPr>
          <a:xfrm>
            <a:off x="21028148" y="10915298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21028148" y="11542969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cxnSp>
        <p:nvCxnSpPr>
          <p:cNvPr id="204" name="Прямая соединительная линия 203"/>
          <p:cNvCxnSpPr>
            <a:cxnSpLocks/>
          </p:cNvCxnSpPr>
          <p:nvPr/>
        </p:nvCxnSpPr>
        <p:spPr>
          <a:xfrm>
            <a:off x="20626602" y="2033940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5" name="Прямая соединительная линия 204"/>
          <p:cNvCxnSpPr>
            <a:cxnSpLocks/>
          </p:cNvCxnSpPr>
          <p:nvPr/>
        </p:nvCxnSpPr>
        <p:spPr>
          <a:xfrm>
            <a:off x="20626602" y="2546009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6" name="Прямая соединительная линия 205"/>
          <p:cNvCxnSpPr>
            <a:cxnSpLocks/>
          </p:cNvCxnSpPr>
          <p:nvPr/>
        </p:nvCxnSpPr>
        <p:spPr>
          <a:xfrm>
            <a:off x="20626602" y="3667190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7" name="Прямая соединительная линия 206"/>
          <p:cNvCxnSpPr>
            <a:cxnSpLocks/>
          </p:cNvCxnSpPr>
          <p:nvPr/>
        </p:nvCxnSpPr>
        <p:spPr>
          <a:xfrm>
            <a:off x="20626602" y="4786569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8" name="Прямая соединительная линия 207"/>
          <p:cNvCxnSpPr>
            <a:cxnSpLocks/>
          </p:cNvCxnSpPr>
          <p:nvPr/>
        </p:nvCxnSpPr>
        <p:spPr>
          <a:xfrm>
            <a:off x="20626602" y="5434641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9" name="Прямая соединительная линия 208"/>
          <p:cNvCxnSpPr>
            <a:cxnSpLocks/>
          </p:cNvCxnSpPr>
          <p:nvPr/>
        </p:nvCxnSpPr>
        <p:spPr>
          <a:xfrm>
            <a:off x="20626602" y="5938697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0" name="Прямая соединительная линия 209"/>
          <p:cNvCxnSpPr>
            <a:cxnSpLocks/>
          </p:cNvCxnSpPr>
          <p:nvPr/>
        </p:nvCxnSpPr>
        <p:spPr>
          <a:xfrm>
            <a:off x="20626602" y="6441110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1" name="Прямая соединительная линия 210"/>
          <p:cNvCxnSpPr>
            <a:cxnSpLocks/>
          </p:cNvCxnSpPr>
          <p:nvPr/>
        </p:nvCxnSpPr>
        <p:spPr>
          <a:xfrm>
            <a:off x="20626602" y="6959277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2" name="Прямая соединительная линия 211"/>
          <p:cNvCxnSpPr>
            <a:cxnSpLocks/>
          </p:cNvCxnSpPr>
          <p:nvPr/>
        </p:nvCxnSpPr>
        <p:spPr>
          <a:xfrm>
            <a:off x="20626602" y="7687669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3" name="Прямая соединительная линия 212"/>
          <p:cNvCxnSpPr>
            <a:cxnSpLocks/>
          </p:cNvCxnSpPr>
          <p:nvPr/>
        </p:nvCxnSpPr>
        <p:spPr>
          <a:xfrm>
            <a:off x="20626602" y="8195881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4" name="Прямая соединительная линия 213"/>
          <p:cNvCxnSpPr>
            <a:cxnSpLocks/>
          </p:cNvCxnSpPr>
          <p:nvPr/>
        </p:nvCxnSpPr>
        <p:spPr>
          <a:xfrm>
            <a:off x="20626602" y="8704093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5" name="Прямая соединительная линия 214"/>
          <p:cNvCxnSpPr>
            <a:cxnSpLocks/>
          </p:cNvCxnSpPr>
          <p:nvPr/>
        </p:nvCxnSpPr>
        <p:spPr>
          <a:xfrm>
            <a:off x="20626602" y="9212305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6" name="Прямая соединительная линия 215"/>
          <p:cNvCxnSpPr>
            <a:cxnSpLocks/>
          </p:cNvCxnSpPr>
          <p:nvPr/>
        </p:nvCxnSpPr>
        <p:spPr>
          <a:xfrm>
            <a:off x="20626602" y="9716361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7" name="Прямая соединительная линия 216"/>
          <p:cNvCxnSpPr>
            <a:cxnSpLocks/>
          </p:cNvCxnSpPr>
          <p:nvPr/>
        </p:nvCxnSpPr>
        <p:spPr>
          <a:xfrm>
            <a:off x="20626602" y="10232887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8" name="Прямая соединительная линия 217"/>
          <p:cNvCxnSpPr>
            <a:cxnSpLocks/>
          </p:cNvCxnSpPr>
          <p:nvPr/>
        </p:nvCxnSpPr>
        <p:spPr>
          <a:xfrm>
            <a:off x="20626602" y="10745256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9" name="Прямая соединительная линия 218"/>
          <p:cNvCxnSpPr>
            <a:cxnSpLocks/>
          </p:cNvCxnSpPr>
          <p:nvPr/>
        </p:nvCxnSpPr>
        <p:spPr>
          <a:xfrm>
            <a:off x="20626602" y="11390525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0" name="Прямая соединительная линия 219"/>
          <p:cNvCxnSpPr>
            <a:cxnSpLocks/>
          </p:cNvCxnSpPr>
          <p:nvPr/>
        </p:nvCxnSpPr>
        <p:spPr>
          <a:xfrm>
            <a:off x="20626602" y="11970806"/>
            <a:ext cx="2806299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1" name="TextBox 220"/>
          <p:cNvSpPr txBox="1"/>
          <p:nvPr/>
        </p:nvSpPr>
        <p:spPr>
          <a:xfrm>
            <a:off x="17482441" y="786169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—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20626602" y="786216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—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17482441" y="9887768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—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20626602" y="9888244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—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pic>
        <p:nvPicPr>
          <p:cNvPr id="225" name="Рисунок 2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6047663"/>
            <a:ext cx="304973" cy="305208"/>
          </a:xfrm>
          <a:prstGeom prst="rect">
            <a:avLst/>
          </a:prstGeom>
        </p:spPr>
      </p:pic>
      <p:pic>
        <p:nvPicPr>
          <p:cNvPr id="228" name="Рисунок 2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7066479"/>
            <a:ext cx="304973" cy="305208"/>
          </a:xfrm>
          <a:prstGeom prst="rect">
            <a:avLst/>
          </a:prstGeom>
        </p:spPr>
      </p:pic>
      <p:pic>
        <p:nvPicPr>
          <p:cNvPr id="229" name="Рисунок 2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3039410"/>
            <a:ext cx="304973" cy="305208"/>
          </a:xfrm>
          <a:prstGeom prst="rect">
            <a:avLst/>
          </a:prstGeom>
        </p:spPr>
      </p:pic>
      <p:pic>
        <p:nvPicPr>
          <p:cNvPr id="230" name="Рисунок 2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5540724"/>
            <a:ext cx="304973" cy="305208"/>
          </a:xfrm>
          <a:prstGeom prst="rect">
            <a:avLst/>
          </a:prstGeom>
        </p:spPr>
      </p:pic>
      <p:pic>
        <p:nvPicPr>
          <p:cNvPr id="231" name="Рисунок 2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6047663"/>
            <a:ext cx="304973" cy="305208"/>
          </a:xfrm>
          <a:prstGeom prst="rect">
            <a:avLst/>
          </a:prstGeom>
        </p:spPr>
      </p:pic>
      <p:pic>
        <p:nvPicPr>
          <p:cNvPr id="232" name="Рисунок 2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6555552"/>
            <a:ext cx="304973" cy="305208"/>
          </a:xfrm>
          <a:prstGeom prst="rect">
            <a:avLst/>
          </a:prstGeom>
        </p:spPr>
      </p:pic>
      <p:pic>
        <p:nvPicPr>
          <p:cNvPr id="233" name="Рисунок 2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7066479"/>
            <a:ext cx="304973" cy="305208"/>
          </a:xfrm>
          <a:prstGeom prst="rect">
            <a:avLst/>
          </a:prstGeom>
        </p:spPr>
      </p:pic>
      <p:pic>
        <p:nvPicPr>
          <p:cNvPr id="234" name="Рисунок 2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9325894"/>
            <a:ext cx="304973" cy="305208"/>
          </a:xfrm>
          <a:prstGeom prst="rect">
            <a:avLst/>
          </a:prstGeom>
        </p:spPr>
      </p:pic>
      <p:pic>
        <p:nvPicPr>
          <p:cNvPr id="235" name="Рисунок 2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1640243"/>
            <a:ext cx="304973" cy="305208"/>
          </a:xfrm>
          <a:prstGeom prst="rect">
            <a:avLst/>
          </a:prstGeom>
        </p:spPr>
      </p:pic>
      <p:pic>
        <p:nvPicPr>
          <p:cNvPr id="236" name="Рисунок 2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2142901"/>
            <a:ext cx="304973" cy="305208"/>
          </a:xfrm>
          <a:prstGeom prst="rect">
            <a:avLst/>
          </a:prstGeom>
        </p:spPr>
      </p:pic>
      <p:pic>
        <p:nvPicPr>
          <p:cNvPr id="237" name="Рисунок 2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2656031"/>
            <a:ext cx="304973" cy="305208"/>
          </a:xfrm>
          <a:prstGeom prst="rect">
            <a:avLst/>
          </a:prstGeom>
        </p:spPr>
      </p:pic>
      <p:pic>
        <p:nvPicPr>
          <p:cNvPr id="238" name="Рисунок 2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3773894"/>
            <a:ext cx="304973" cy="305208"/>
          </a:xfrm>
          <a:prstGeom prst="rect">
            <a:avLst/>
          </a:prstGeom>
        </p:spPr>
      </p:pic>
      <p:pic>
        <p:nvPicPr>
          <p:cNvPr id="239" name="Рисунок 2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4154341"/>
            <a:ext cx="304973" cy="305208"/>
          </a:xfrm>
          <a:prstGeom prst="rect">
            <a:avLst/>
          </a:prstGeom>
        </p:spPr>
      </p:pic>
      <p:pic>
        <p:nvPicPr>
          <p:cNvPr id="240" name="Рисунок 2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4893020"/>
            <a:ext cx="304973" cy="305208"/>
          </a:xfrm>
          <a:prstGeom prst="rect">
            <a:avLst/>
          </a:prstGeom>
        </p:spPr>
      </p:pic>
      <p:pic>
        <p:nvPicPr>
          <p:cNvPr id="241" name="Рисунок 2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5540724"/>
            <a:ext cx="304973" cy="305208"/>
          </a:xfrm>
          <a:prstGeom prst="rect">
            <a:avLst/>
          </a:prstGeom>
        </p:spPr>
      </p:pic>
      <p:pic>
        <p:nvPicPr>
          <p:cNvPr id="242" name="Рисунок 2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6047663"/>
            <a:ext cx="304973" cy="305208"/>
          </a:xfrm>
          <a:prstGeom prst="rect">
            <a:avLst/>
          </a:prstGeom>
        </p:spPr>
      </p:pic>
      <p:pic>
        <p:nvPicPr>
          <p:cNvPr id="243" name="Рисунок 2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6555552"/>
            <a:ext cx="304973" cy="305208"/>
          </a:xfrm>
          <a:prstGeom prst="rect">
            <a:avLst/>
          </a:prstGeom>
        </p:spPr>
      </p:pic>
      <p:pic>
        <p:nvPicPr>
          <p:cNvPr id="244" name="Рисунок 2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7066479"/>
            <a:ext cx="304973" cy="305208"/>
          </a:xfrm>
          <a:prstGeom prst="rect">
            <a:avLst/>
          </a:prstGeom>
        </p:spPr>
      </p:pic>
      <p:pic>
        <p:nvPicPr>
          <p:cNvPr id="245" name="Рисунок 2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8311217"/>
            <a:ext cx="304973" cy="305208"/>
          </a:xfrm>
          <a:prstGeom prst="rect">
            <a:avLst/>
          </a:prstGeom>
        </p:spPr>
      </p:pic>
      <p:pic>
        <p:nvPicPr>
          <p:cNvPr id="246" name="Рисунок 2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8814764"/>
            <a:ext cx="304973" cy="305208"/>
          </a:xfrm>
          <a:prstGeom prst="rect">
            <a:avLst/>
          </a:prstGeom>
        </p:spPr>
      </p:pic>
      <p:pic>
        <p:nvPicPr>
          <p:cNvPr id="247" name="Рисунок 2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9325894"/>
            <a:ext cx="304973" cy="305208"/>
          </a:xfrm>
          <a:prstGeom prst="rect">
            <a:avLst/>
          </a:prstGeom>
        </p:spPr>
      </p:pic>
      <p:pic>
        <p:nvPicPr>
          <p:cNvPr id="248" name="Рисунок 2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9832634"/>
            <a:ext cx="304973" cy="305208"/>
          </a:xfrm>
          <a:prstGeom prst="rect">
            <a:avLst/>
          </a:prstGeom>
        </p:spPr>
      </p:pic>
      <p:pic>
        <p:nvPicPr>
          <p:cNvPr id="249" name="Рисунок 2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10337771"/>
            <a:ext cx="304973" cy="305208"/>
          </a:xfrm>
          <a:prstGeom prst="rect">
            <a:avLst/>
          </a:prstGeom>
        </p:spPr>
      </p:pic>
      <p:pic>
        <p:nvPicPr>
          <p:cNvPr id="250" name="Рисунок 2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10843895"/>
            <a:ext cx="304973" cy="305208"/>
          </a:xfrm>
          <a:prstGeom prst="rect">
            <a:avLst/>
          </a:prstGeom>
        </p:spPr>
      </p:pic>
      <p:pic>
        <p:nvPicPr>
          <p:cNvPr id="251" name="Рисунок 2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11496662"/>
            <a:ext cx="304973" cy="305208"/>
          </a:xfrm>
          <a:prstGeom prst="rect">
            <a:avLst/>
          </a:prstGeom>
        </p:spPr>
      </p:pic>
      <p:pic>
        <p:nvPicPr>
          <p:cNvPr id="253" name="Рисунок 25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5540248"/>
            <a:ext cx="304973" cy="305208"/>
          </a:xfrm>
          <a:prstGeom prst="rect">
            <a:avLst/>
          </a:prstGeom>
        </p:spPr>
      </p:pic>
      <p:pic>
        <p:nvPicPr>
          <p:cNvPr id="254" name="Рисунок 25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6047187"/>
            <a:ext cx="304973" cy="305208"/>
          </a:xfrm>
          <a:prstGeom prst="rect">
            <a:avLst/>
          </a:prstGeom>
        </p:spPr>
      </p:pic>
      <p:pic>
        <p:nvPicPr>
          <p:cNvPr id="255" name="Рисунок 2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6555076"/>
            <a:ext cx="304973" cy="305208"/>
          </a:xfrm>
          <a:prstGeom prst="rect">
            <a:avLst/>
          </a:prstGeom>
        </p:spPr>
      </p:pic>
      <p:pic>
        <p:nvPicPr>
          <p:cNvPr id="256" name="Рисунок 2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7066003"/>
            <a:ext cx="304973" cy="305208"/>
          </a:xfrm>
          <a:prstGeom prst="rect">
            <a:avLst/>
          </a:prstGeom>
        </p:spPr>
      </p:pic>
      <p:pic>
        <p:nvPicPr>
          <p:cNvPr id="258" name="Рисунок 25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8814288"/>
            <a:ext cx="304973" cy="305208"/>
          </a:xfrm>
          <a:prstGeom prst="rect">
            <a:avLst/>
          </a:prstGeom>
        </p:spPr>
      </p:pic>
      <p:pic>
        <p:nvPicPr>
          <p:cNvPr id="259" name="Рисунок 2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9325418"/>
            <a:ext cx="304973" cy="305208"/>
          </a:xfrm>
          <a:prstGeom prst="rect">
            <a:avLst/>
          </a:prstGeom>
        </p:spPr>
      </p:pic>
      <p:pic>
        <p:nvPicPr>
          <p:cNvPr id="260" name="Рисунок 25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10337295"/>
            <a:ext cx="304973" cy="305208"/>
          </a:xfrm>
          <a:prstGeom prst="rect">
            <a:avLst/>
          </a:prstGeom>
        </p:spPr>
      </p:pic>
      <p:pic>
        <p:nvPicPr>
          <p:cNvPr id="261" name="Рисунок 26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10843419"/>
            <a:ext cx="304973" cy="305208"/>
          </a:xfrm>
          <a:prstGeom prst="rect">
            <a:avLst/>
          </a:prstGeom>
        </p:spPr>
      </p:pic>
      <p:pic>
        <p:nvPicPr>
          <p:cNvPr id="262" name="Рисунок 2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11496186"/>
            <a:ext cx="304973" cy="305208"/>
          </a:xfrm>
          <a:prstGeom prst="rect">
            <a:avLst/>
          </a:prstGeom>
        </p:spPr>
      </p:pic>
      <p:pic>
        <p:nvPicPr>
          <p:cNvPr id="263" name="Рисунок 26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1673865"/>
            <a:ext cx="304973" cy="305208"/>
          </a:xfrm>
          <a:prstGeom prst="rect">
            <a:avLst/>
          </a:prstGeom>
        </p:spPr>
      </p:pic>
      <p:pic>
        <p:nvPicPr>
          <p:cNvPr id="264" name="Рисунок 26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2176523"/>
            <a:ext cx="304973" cy="305208"/>
          </a:xfrm>
          <a:prstGeom prst="rect">
            <a:avLst/>
          </a:prstGeom>
        </p:spPr>
      </p:pic>
      <p:pic>
        <p:nvPicPr>
          <p:cNvPr id="265" name="Рисунок 26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2689653"/>
            <a:ext cx="304973" cy="305208"/>
          </a:xfrm>
          <a:prstGeom prst="rect">
            <a:avLst/>
          </a:prstGeom>
        </p:spPr>
      </p:pic>
      <p:pic>
        <p:nvPicPr>
          <p:cNvPr id="266" name="Рисунок 26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3807516"/>
            <a:ext cx="304973" cy="305208"/>
          </a:xfrm>
          <a:prstGeom prst="rect">
            <a:avLst/>
          </a:prstGeom>
        </p:spPr>
      </p:pic>
      <p:pic>
        <p:nvPicPr>
          <p:cNvPr id="267" name="Рисунок 26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4187963"/>
            <a:ext cx="304973" cy="305208"/>
          </a:xfrm>
          <a:prstGeom prst="rect">
            <a:avLst/>
          </a:prstGeom>
        </p:spPr>
      </p:pic>
      <p:pic>
        <p:nvPicPr>
          <p:cNvPr id="268" name="Рисунок 26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4926642"/>
            <a:ext cx="304973" cy="305208"/>
          </a:xfrm>
          <a:prstGeom prst="rect">
            <a:avLst/>
          </a:prstGeom>
        </p:spPr>
      </p:pic>
      <p:pic>
        <p:nvPicPr>
          <p:cNvPr id="269" name="Рисунок 26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5574346"/>
            <a:ext cx="304973" cy="305208"/>
          </a:xfrm>
          <a:prstGeom prst="rect">
            <a:avLst/>
          </a:prstGeom>
        </p:spPr>
      </p:pic>
      <p:pic>
        <p:nvPicPr>
          <p:cNvPr id="270" name="Рисунок 26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6081285"/>
            <a:ext cx="304973" cy="305208"/>
          </a:xfrm>
          <a:prstGeom prst="rect">
            <a:avLst/>
          </a:prstGeom>
        </p:spPr>
      </p:pic>
      <p:pic>
        <p:nvPicPr>
          <p:cNvPr id="271" name="Рисунок 27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6589174"/>
            <a:ext cx="304973" cy="305208"/>
          </a:xfrm>
          <a:prstGeom prst="rect">
            <a:avLst/>
          </a:prstGeom>
        </p:spPr>
      </p:pic>
      <p:pic>
        <p:nvPicPr>
          <p:cNvPr id="272" name="Рисунок 27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7100101"/>
            <a:ext cx="304973" cy="305208"/>
          </a:xfrm>
          <a:prstGeom prst="rect">
            <a:avLst/>
          </a:prstGeom>
        </p:spPr>
      </p:pic>
      <p:pic>
        <p:nvPicPr>
          <p:cNvPr id="273" name="Рисунок 27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8344839"/>
            <a:ext cx="304973" cy="305208"/>
          </a:xfrm>
          <a:prstGeom prst="rect">
            <a:avLst/>
          </a:prstGeom>
        </p:spPr>
      </p:pic>
      <p:pic>
        <p:nvPicPr>
          <p:cNvPr id="274" name="Рисунок 27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8848386"/>
            <a:ext cx="304973" cy="305208"/>
          </a:xfrm>
          <a:prstGeom prst="rect">
            <a:avLst/>
          </a:prstGeom>
        </p:spPr>
      </p:pic>
      <p:pic>
        <p:nvPicPr>
          <p:cNvPr id="275" name="Рисунок 27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9359516"/>
            <a:ext cx="304973" cy="305208"/>
          </a:xfrm>
          <a:prstGeom prst="rect">
            <a:avLst/>
          </a:prstGeom>
        </p:spPr>
      </p:pic>
      <p:pic>
        <p:nvPicPr>
          <p:cNvPr id="276" name="Рисунок 27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10371393"/>
            <a:ext cx="304973" cy="305208"/>
          </a:xfrm>
          <a:prstGeom prst="rect">
            <a:avLst/>
          </a:prstGeom>
        </p:spPr>
      </p:pic>
      <p:pic>
        <p:nvPicPr>
          <p:cNvPr id="277" name="Рисунок 27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10877517"/>
            <a:ext cx="304973" cy="305208"/>
          </a:xfrm>
          <a:prstGeom prst="rect">
            <a:avLst/>
          </a:prstGeom>
        </p:spPr>
      </p:pic>
      <p:pic>
        <p:nvPicPr>
          <p:cNvPr id="278" name="Рисунок 27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02" y="11530284"/>
            <a:ext cx="304973" cy="305208"/>
          </a:xfrm>
          <a:prstGeom prst="rect">
            <a:avLst/>
          </a:prstGeom>
        </p:spPr>
      </p:pic>
      <p:pic>
        <p:nvPicPr>
          <p:cNvPr id="279" name="Рисунок 2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2142901"/>
            <a:ext cx="304973" cy="305208"/>
          </a:xfrm>
          <a:prstGeom prst="rect">
            <a:avLst/>
          </a:prstGeom>
        </p:spPr>
      </p:pic>
      <p:pic>
        <p:nvPicPr>
          <p:cNvPr id="280" name="Рисунок 27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2656031"/>
            <a:ext cx="304973" cy="305208"/>
          </a:xfrm>
          <a:prstGeom prst="rect">
            <a:avLst/>
          </a:prstGeom>
        </p:spPr>
      </p:pic>
      <p:pic>
        <p:nvPicPr>
          <p:cNvPr id="281" name="Рисунок 28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3773894"/>
            <a:ext cx="304973" cy="305208"/>
          </a:xfrm>
          <a:prstGeom prst="rect">
            <a:avLst/>
          </a:prstGeom>
        </p:spPr>
      </p:pic>
      <p:pic>
        <p:nvPicPr>
          <p:cNvPr id="282" name="Рисунок 28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5540724"/>
            <a:ext cx="304973" cy="305208"/>
          </a:xfrm>
          <a:prstGeom prst="rect">
            <a:avLst/>
          </a:prstGeom>
        </p:spPr>
      </p:pic>
      <p:pic>
        <p:nvPicPr>
          <p:cNvPr id="284" name="Рисунок 28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10337771"/>
            <a:ext cx="304973" cy="305208"/>
          </a:xfrm>
          <a:prstGeom prst="rect">
            <a:avLst/>
          </a:prstGeom>
        </p:spPr>
      </p:pic>
      <p:pic>
        <p:nvPicPr>
          <p:cNvPr id="285" name="Рисунок 28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10843895"/>
            <a:ext cx="304973" cy="305208"/>
          </a:xfrm>
          <a:prstGeom prst="rect">
            <a:avLst/>
          </a:prstGeom>
        </p:spPr>
      </p:pic>
      <p:pic>
        <p:nvPicPr>
          <p:cNvPr id="286" name="Рисунок 28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11496662"/>
            <a:ext cx="304973" cy="305208"/>
          </a:xfrm>
          <a:prstGeom prst="rect">
            <a:avLst/>
          </a:prstGeom>
        </p:spPr>
      </p:pic>
      <p:pic>
        <p:nvPicPr>
          <p:cNvPr id="287" name="Рисунок 28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2142901"/>
            <a:ext cx="304973" cy="305208"/>
          </a:xfrm>
          <a:prstGeom prst="rect">
            <a:avLst/>
          </a:prstGeom>
        </p:spPr>
      </p:pic>
      <p:pic>
        <p:nvPicPr>
          <p:cNvPr id="288" name="Рисунок 28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3773894"/>
            <a:ext cx="304973" cy="305208"/>
          </a:xfrm>
          <a:prstGeom prst="rect">
            <a:avLst/>
          </a:prstGeom>
        </p:spPr>
      </p:pic>
      <p:pic>
        <p:nvPicPr>
          <p:cNvPr id="289" name="Рисунок 28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10337771"/>
            <a:ext cx="304973" cy="305208"/>
          </a:xfrm>
          <a:prstGeom prst="rect">
            <a:avLst/>
          </a:prstGeom>
        </p:spPr>
      </p:pic>
      <p:pic>
        <p:nvPicPr>
          <p:cNvPr id="290" name="Рисунок 28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10843895"/>
            <a:ext cx="304973" cy="305208"/>
          </a:xfrm>
          <a:prstGeom prst="rect">
            <a:avLst/>
          </a:prstGeom>
        </p:spPr>
      </p:pic>
      <p:pic>
        <p:nvPicPr>
          <p:cNvPr id="291" name="Рисунок 29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11496662"/>
            <a:ext cx="304973" cy="305208"/>
          </a:xfrm>
          <a:prstGeom prst="rect">
            <a:avLst/>
          </a:prstGeom>
        </p:spPr>
      </p:pic>
      <p:pic>
        <p:nvPicPr>
          <p:cNvPr id="292" name="Рисунок 29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2142425"/>
            <a:ext cx="304973" cy="305208"/>
          </a:xfrm>
          <a:prstGeom prst="rect">
            <a:avLst/>
          </a:prstGeom>
        </p:spPr>
      </p:pic>
      <p:pic>
        <p:nvPicPr>
          <p:cNvPr id="293" name="Рисунок 29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3773418"/>
            <a:ext cx="304973" cy="305208"/>
          </a:xfrm>
          <a:prstGeom prst="rect">
            <a:avLst/>
          </a:prstGeom>
        </p:spPr>
      </p:pic>
      <p:pic>
        <p:nvPicPr>
          <p:cNvPr id="294" name="Рисунок 29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1640243"/>
            <a:ext cx="304973" cy="305208"/>
          </a:xfrm>
          <a:prstGeom prst="rect">
            <a:avLst/>
          </a:prstGeom>
        </p:spPr>
      </p:pic>
      <p:pic>
        <p:nvPicPr>
          <p:cNvPr id="295" name="Рисунок 29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4893020"/>
            <a:ext cx="304973" cy="305208"/>
          </a:xfrm>
          <a:prstGeom prst="rect">
            <a:avLst/>
          </a:prstGeom>
        </p:spPr>
      </p:pic>
      <p:pic>
        <p:nvPicPr>
          <p:cNvPr id="296" name="Рисунок 29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6555552"/>
            <a:ext cx="304973" cy="305208"/>
          </a:xfrm>
          <a:prstGeom prst="rect">
            <a:avLst/>
          </a:prstGeom>
        </p:spPr>
      </p:pic>
      <p:pic>
        <p:nvPicPr>
          <p:cNvPr id="297" name="Рисунок 29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7799343"/>
            <a:ext cx="304973" cy="305208"/>
          </a:xfrm>
          <a:prstGeom prst="rect">
            <a:avLst/>
          </a:prstGeom>
        </p:spPr>
      </p:pic>
      <p:pic>
        <p:nvPicPr>
          <p:cNvPr id="298" name="Рисунок 29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8311217"/>
            <a:ext cx="304973" cy="305208"/>
          </a:xfrm>
          <a:prstGeom prst="rect">
            <a:avLst/>
          </a:prstGeom>
        </p:spPr>
      </p:pic>
      <p:pic>
        <p:nvPicPr>
          <p:cNvPr id="299" name="Рисунок 29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8814764"/>
            <a:ext cx="304973" cy="305208"/>
          </a:xfrm>
          <a:prstGeom prst="rect">
            <a:avLst/>
          </a:prstGeom>
        </p:spPr>
      </p:pic>
      <p:pic>
        <p:nvPicPr>
          <p:cNvPr id="300" name="Рисунок 29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9325894"/>
            <a:ext cx="304973" cy="305208"/>
          </a:xfrm>
          <a:prstGeom prst="rect">
            <a:avLst/>
          </a:prstGeom>
        </p:spPr>
      </p:pic>
      <p:pic>
        <p:nvPicPr>
          <p:cNvPr id="301" name="Рисунок 30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15" y="9832634"/>
            <a:ext cx="304973" cy="305208"/>
          </a:xfrm>
          <a:prstGeom prst="rect">
            <a:avLst/>
          </a:prstGeom>
        </p:spPr>
      </p:pic>
      <p:pic>
        <p:nvPicPr>
          <p:cNvPr id="302" name="Рисунок 30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9832634"/>
            <a:ext cx="304973" cy="305208"/>
          </a:xfrm>
          <a:prstGeom prst="rect">
            <a:avLst/>
          </a:prstGeom>
        </p:spPr>
      </p:pic>
      <p:pic>
        <p:nvPicPr>
          <p:cNvPr id="303" name="Рисунок 30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8814764"/>
            <a:ext cx="304973" cy="305208"/>
          </a:xfrm>
          <a:prstGeom prst="rect">
            <a:avLst/>
          </a:prstGeom>
        </p:spPr>
      </p:pic>
      <p:pic>
        <p:nvPicPr>
          <p:cNvPr id="304" name="Рисунок 30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8311217"/>
            <a:ext cx="304973" cy="305208"/>
          </a:xfrm>
          <a:prstGeom prst="rect">
            <a:avLst/>
          </a:prstGeom>
        </p:spPr>
      </p:pic>
      <p:pic>
        <p:nvPicPr>
          <p:cNvPr id="305" name="Рисунок 30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7799343"/>
            <a:ext cx="304973" cy="305208"/>
          </a:xfrm>
          <a:prstGeom prst="rect">
            <a:avLst/>
          </a:prstGeom>
        </p:spPr>
      </p:pic>
      <p:pic>
        <p:nvPicPr>
          <p:cNvPr id="306" name="Рисунок 30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4893020"/>
            <a:ext cx="304973" cy="305208"/>
          </a:xfrm>
          <a:prstGeom prst="rect">
            <a:avLst/>
          </a:prstGeom>
        </p:spPr>
      </p:pic>
      <p:pic>
        <p:nvPicPr>
          <p:cNvPr id="307" name="Рисунок 30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2656031"/>
            <a:ext cx="304973" cy="305208"/>
          </a:xfrm>
          <a:prstGeom prst="rect">
            <a:avLst/>
          </a:prstGeom>
        </p:spPr>
      </p:pic>
      <p:pic>
        <p:nvPicPr>
          <p:cNvPr id="308" name="Рисунок 30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048" y="1640243"/>
            <a:ext cx="304973" cy="305208"/>
          </a:xfrm>
          <a:prstGeom prst="rect">
            <a:avLst/>
          </a:prstGeom>
        </p:spPr>
      </p:pic>
      <p:pic>
        <p:nvPicPr>
          <p:cNvPr id="309" name="Рисунок 30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320" y="7799343"/>
            <a:ext cx="304973" cy="305208"/>
          </a:xfrm>
          <a:prstGeom prst="rect">
            <a:avLst/>
          </a:prstGeom>
        </p:spPr>
      </p:pic>
      <p:pic>
        <p:nvPicPr>
          <p:cNvPr id="310" name="Рисунок 30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1673865"/>
            <a:ext cx="304973" cy="305208"/>
          </a:xfrm>
          <a:prstGeom prst="rect">
            <a:avLst/>
          </a:prstGeom>
        </p:spPr>
      </p:pic>
      <p:pic>
        <p:nvPicPr>
          <p:cNvPr id="312" name="Рисунок 3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4892544"/>
            <a:ext cx="304973" cy="305208"/>
          </a:xfrm>
          <a:prstGeom prst="rect">
            <a:avLst/>
          </a:prstGeom>
        </p:spPr>
      </p:pic>
      <p:pic>
        <p:nvPicPr>
          <p:cNvPr id="313" name="Рисунок 3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8310741"/>
            <a:ext cx="304973" cy="305208"/>
          </a:xfrm>
          <a:prstGeom prst="rect">
            <a:avLst/>
          </a:prstGeom>
        </p:spPr>
      </p:pic>
      <p:cxnSp>
        <p:nvCxnSpPr>
          <p:cNvPr id="330" name="Прямая соединительная линия 329">
            <a:extLst>
              <a:ext uri="{FF2B5EF4-FFF2-40B4-BE49-F238E27FC236}">
                <a16:creationId xmlns:a16="http://schemas.microsoft.com/office/drawing/2014/main" id="{AB31F9FD-7084-F548-B90F-EEBFED256B5A}"/>
              </a:ext>
            </a:extLst>
          </p:cNvPr>
          <p:cNvCxnSpPr>
            <a:cxnSpLocks/>
          </p:cNvCxnSpPr>
          <p:nvPr/>
        </p:nvCxnSpPr>
        <p:spPr>
          <a:xfrm>
            <a:off x="11168320" y="2546009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2" name="Прямая соединительная линия 331">
            <a:extLst>
              <a:ext uri="{FF2B5EF4-FFF2-40B4-BE49-F238E27FC236}">
                <a16:creationId xmlns:a16="http://schemas.microsoft.com/office/drawing/2014/main" id="{D831EAC7-8B42-6144-960C-B8A0EEC6595D}"/>
              </a:ext>
            </a:extLst>
          </p:cNvPr>
          <p:cNvCxnSpPr>
            <a:cxnSpLocks/>
          </p:cNvCxnSpPr>
          <p:nvPr/>
        </p:nvCxnSpPr>
        <p:spPr>
          <a:xfrm>
            <a:off x="11183734" y="11970806"/>
            <a:ext cx="2754926" cy="0"/>
          </a:xfrm>
          <a:prstGeom prst="line">
            <a:avLst/>
          </a:pr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8" name="TextBox 347">
            <a:extLst>
              <a:ext uri="{FF2B5EF4-FFF2-40B4-BE49-F238E27FC236}">
                <a16:creationId xmlns:a16="http://schemas.microsoft.com/office/drawing/2014/main" id="{0100684B-C6CD-4449-9AE7-02B85C822C47}"/>
              </a:ext>
            </a:extLst>
          </p:cNvPr>
          <p:cNvSpPr txBox="1"/>
          <p:nvPr/>
        </p:nvSpPr>
        <p:spPr>
          <a:xfrm>
            <a:off x="14710924" y="1698569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3000 руб. / 40 евро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49" name="TextBox 348">
            <a:extLst>
              <a:ext uri="{FF2B5EF4-FFF2-40B4-BE49-F238E27FC236}">
                <a16:creationId xmlns:a16="http://schemas.microsoft.com/office/drawing/2014/main" id="{CD0B1D58-717D-0844-9431-B017ECA832BF}"/>
              </a:ext>
            </a:extLst>
          </p:cNvPr>
          <p:cNvSpPr txBox="1"/>
          <p:nvPr/>
        </p:nvSpPr>
        <p:spPr>
          <a:xfrm>
            <a:off x="14309378" y="1080549"/>
            <a:ext cx="3230694" cy="282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3000" b="1" spc="-30" dirty="0">
                <a:solidFill>
                  <a:schemeClr val="accent4"/>
                </a:solidFill>
                <a:latin typeface="NimbusSanNov" panose="00000500000000000000" pitchFamily="50" charset="0"/>
              </a:rPr>
              <a:t>Бизнес </a:t>
            </a:r>
            <a:r>
              <a:rPr lang="en-US" sz="3000" b="1" spc="-30" dirty="0">
                <a:solidFill>
                  <a:schemeClr val="accent4"/>
                </a:solidFill>
                <a:latin typeface="NimbusSanNov" panose="00000500000000000000" pitchFamily="50" charset="0"/>
              </a:rPr>
              <a:t>Basic</a:t>
            </a:r>
            <a:endParaRPr kumimoji="0" lang="ru-RU" sz="3000" b="1" i="0" u="none" strike="noStrike" cap="none" spc="-30" normalizeH="0" dirty="0">
              <a:ln>
                <a:noFill/>
              </a:ln>
              <a:solidFill>
                <a:schemeClr val="accent4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cxnSp>
        <p:nvCxnSpPr>
          <p:cNvPr id="350" name="Прямая соединительная линия 349">
            <a:extLst>
              <a:ext uri="{FF2B5EF4-FFF2-40B4-BE49-F238E27FC236}">
                <a16:creationId xmlns:a16="http://schemas.microsoft.com/office/drawing/2014/main" id="{BB95FF84-8A9B-B74B-962C-5793722514E1}"/>
              </a:ext>
            </a:extLst>
          </p:cNvPr>
          <p:cNvCxnSpPr>
            <a:cxnSpLocks/>
          </p:cNvCxnSpPr>
          <p:nvPr/>
        </p:nvCxnSpPr>
        <p:spPr>
          <a:xfrm>
            <a:off x="14309378" y="1547231"/>
            <a:ext cx="2782220" cy="0"/>
          </a:xfrm>
          <a:prstGeom prst="line">
            <a:avLst/>
          </a:prstGeom>
          <a:noFill/>
          <a:ln w="381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51" name="TextBox 350">
            <a:extLst>
              <a:ext uri="{FF2B5EF4-FFF2-40B4-BE49-F238E27FC236}">
                <a16:creationId xmlns:a16="http://schemas.microsoft.com/office/drawing/2014/main" id="{604CF9DF-8B7B-7E44-A273-811026982E0E}"/>
              </a:ext>
            </a:extLst>
          </p:cNvPr>
          <p:cNvSpPr txBox="1"/>
          <p:nvPr/>
        </p:nvSpPr>
        <p:spPr>
          <a:xfrm>
            <a:off x="14710924" y="2205601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52" name="TextBox 351">
            <a:extLst>
              <a:ext uri="{FF2B5EF4-FFF2-40B4-BE49-F238E27FC236}">
                <a16:creationId xmlns:a16="http://schemas.microsoft.com/office/drawing/2014/main" id="{8B34181E-0A13-1342-ABD7-9F053A94462B}"/>
              </a:ext>
            </a:extLst>
          </p:cNvPr>
          <p:cNvSpPr txBox="1"/>
          <p:nvPr/>
        </p:nvSpPr>
        <p:spPr>
          <a:xfrm>
            <a:off x="14710924" y="2723717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</a:p>
        </p:txBody>
      </p:sp>
      <p:sp>
        <p:nvSpPr>
          <p:cNvPr id="353" name="TextBox 352">
            <a:extLst>
              <a:ext uri="{FF2B5EF4-FFF2-40B4-BE49-F238E27FC236}">
                <a16:creationId xmlns:a16="http://schemas.microsoft.com/office/drawing/2014/main" id="{0203BD21-DBEF-9E4A-834A-1EC9127754C6}"/>
              </a:ext>
            </a:extLst>
          </p:cNvPr>
          <p:cNvSpPr txBox="1"/>
          <p:nvPr/>
        </p:nvSpPr>
        <p:spPr>
          <a:xfrm>
            <a:off x="14710924" y="3840905"/>
            <a:ext cx="2685132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Запрещен</a:t>
            </a:r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69FA562C-74ED-1846-BE9B-DDDE10570109}"/>
              </a:ext>
            </a:extLst>
          </p:cNvPr>
          <p:cNvSpPr txBox="1"/>
          <p:nvPr/>
        </p:nvSpPr>
        <p:spPr>
          <a:xfrm>
            <a:off x="14710924" y="494906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2500 руб.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55" name="TextBox 354">
            <a:extLst>
              <a:ext uri="{FF2B5EF4-FFF2-40B4-BE49-F238E27FC236}">
                <a16:creationId xmlns:a16="http://schemas.microsoft.com/office/drawing/2014/main" id="{1E6F7798-82D7-E345-B67C-E30569DE868E}"/>
              </a:ext>
            </a:extLst>
          </p:cNvPr>
          <p:cNvSpPr txBox="1"/>
          <p:nvPr/>
        </p:nvSpPr>
        <p:spPr>
          <a:xfrm>
            <a:off x="14710924" y="560783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1 сумка до 32 кг и 203 см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A55AD9CF-85B2-1B47-B5D3-57294856C730}"/>
              </a:ext>
            </a:extLst>
          </p:cNvPr>
          <p:cNvSpPr txBox="1"/>
          <p:nvPr/>
        </p:nvSpPr>
        <p:spPr>
          <a:xfrm>
            <a:off x="14710924" y="6105742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До 15 кг и 55x40x23 см</a:t>
            </a:r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05821D30-74CA-F943-9CF3-67DB98D36E58}"/>
              </a:ext>
            </a:extLst>
          </p:cNvPr>
          <p:cNvSpPr txBox="1"/>
          <p:nvPr/>
        </p:nvSpPr>
        <p:spPr>
          <a:xfrm>
            <a:off x="14710924" y="6624581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34A10D55-7252-6649-A644-F74048950052}"/>
              </a:ext>
            </a:extLst>
          </p:cNvPr>
          <p:cNvSpPr txBox="1"/>
          <p:nvPr/>
        </p:nvSpPr>
        <p:spPr>
          <a:xfrm>
            <a:off x="14709289" y="7138023"/>
            <a:ext cx="2757140" cy="6155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Специальное меню и напитки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FB11A619-5E54-5440-B593-AA64C9905B5D}"/>
              </a:ext>
            </a:extLst>
          </p:cNvPr>
          <p:cNvSpPr txBox="1"/>
          <p:nvPr/>
        </p:nvSpPr>
        <p:spPr>
          <a:xfrm>
            <a:off x="14710924" y="8378625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За плату</a:t>
            </a: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5B56846D-70D2-4346-B745-519F60F7F264}"/>
              </a:ext>
            </a:extLst>
          </p:cNvPr>
          <p:cNvSpPr txBox="1"/>
          <p:nvPr/>
        </p:nvSpPr>
        <p:spPr>
          <a:xfrm>
            <a:off x="14710924" y="8883420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361" name="TextBox 360">
            <a:extLst>
              <a:ext uri="{FF2B5EF4-FFF2-40B4-BE49-F238E27FC236}">
                <a16:creationId xmlns:a16="http://schemas.microsoft.com/office/drawing/2014/main" id="{F35D75C8-D7B1-4B47-B9F8-07EF3959C0E1}"/>
              </a:ext>
            </a:extLst>
          </p:cNvPr>
          <p:cNvSpPr txBox="1"/>
          <p:nvPr/>
        </p:nvSpPr>
        <p:spPr>
          <a:xfrm>
            <a:off x="14710924" y="938972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62" name="TextBox 361">
            <a:extLst>
              <a:ext uri="{FF2B5EF4-FFF2-40B4-BE49-F238E27FC236}">
                <a16:creationId xmlns:a16="http://schemas.microsoft.com/office/drawing/2014/main" id="{2376207D-B56B-EB49-929F-C74B494E2FDC}"/>
              </a:ext>
            </a:extLst>
          </p:cNvPr>
          <p:cNvSpPr txBox="1"/>
          <p:nvPr/>
        </p:nvSpPr>
        <p:spPr>
          <a:xfrm>
            <a:off x="14710924" y="10398696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363" name="TextBox 362">
            <a:extLst>
              <a:ext uri="{FF2B5EF4-FFF2-40B4-BE49-F238E27FC236}">
                <a16:creationId xmlns:a16="http://schemas.microsoft.com/office/drawing/2014/main" id="{57F4708E-BEE9-0243-8EFA-25A002AA1E7C}"/>
              </a:ext>
            </a:extLst>
          </p:cNvPr>
          <p:cNvSpPr txBox="1"/>
          <p:nvPr/>
        </p:nvSpPr>
        <p:spPr>
          <a:xfrm>
            <a:off x="14710924" y="10923088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sp>
        <p:nvSpPr>
          <p:cNvPr id="364" name="TextBox 363">
            <a:extLst>
              <a:ext uri="{FF2B5EF4-FFF2-40B4-BE49-F238E27FC236}">
                <a16:creationId xmlns:a16="http://schemas.microsoft.com/office/drawing/2014/main" id="{593851F3-8B5C-9443-B7E3-DC4098159996}"/>
              </a:ext>
            </a:extLst>
          </p:cNvPr>
          <p:cNvSpPr txBox="1"/>
          <p:nvPr/>
        </p:nvSpPr>
        <p:spPr>
          <a:xfrm>
            <a:off x="14710924" y="11550759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Бесплатно</a:t>
            </a:r>
          </a:p>
        </p:txBody>
      </p:sp>
      <p:cxnSp>
        <p:nvCxnSpPr>
          <p:cNvPr id="365" name="Прямая соединительная линия 364">
            <a:extLst>
              <a:ext uri="{FF2B5EF4-FFF2-40B4-BE49-F238E27FC236}">
                <a16:creationId xmlns:a16="http://schemas.microsoft.com/office/drawing/2014/main" id="{169D4DA9-7B64-004E-BE89-DDA84F9520C4}"/>
              </a:ext>
            </a:extLst>
          </p:cNvPr>
          <p:cNvCxnSpPr>
            <a:cxnSpLocks/>
          </p:cNvCxnSpPr>
          <p:nvPr/>
        </p:nvCxnSpPr>
        <p:spPr>
          <a:xfrm>
            <a:off x="14309378" y="2041730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6" name="Прямая соединительная линия 365">
            <a:extLst>
              <a:ext uri="{FF2B5EF4-FFF2-40B4-BE49-F238E27FC236}">
                <a16:creationId xmlns:a16="http://schemas.microsoft.com/office/drawing/2014/main" id="{EB6CE6FF-6D58-754A-B49F-87C4467D2B53}"/>
              </a:ext>
            </a:extLst>
          </p:cNvPr>
          <p:cNvCxnSpPr>
            <a:cxnSpLocks/>
          </p:cNvCxnSpPr>
          <p:nvPr/>
        </p:nvCxnSpPr>
        <p:spPr>
          <a:xfrm flipV="1">
            <a:off x="14309378" y="2546009"/>
            <a:ext cx="2782220" cy="779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7" name="Прямая соединительная линия 366">
            <a:extLst>
              <a:ext uri="{FF2B5EF4-FFF2-40B4-BE49-F238E27FC236}">
                <a16:creationId xmlns:a16="http://schemas.microsoft.com/office/drawing/2014/main" id="{26071FB5-A344-724F-9168-5B411FBB07C8}"/>
              </a:ext>
            </a:extLst>
          </p:cNvPr>
          <p:cNvCxnSpPr>
            <a:cxnSpLocks/>
          </p:cNvCxnSpPr>
          <p:nvPr/>
        </p:nvCxnSpPr>
        <p:spPr>
          <a:xfrm>
            <a:off x="14309378" y="3667190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8" name="Прямая соединительная линия 367">
            <a:extLst>
              <a:ext uri="{FF2B5EF4-FFF2-40B4-BE49-F238E27FC236}">
                <a16:creationId xmlns:a16="http://schemas.microsoft.com/office/drawing/2014/main" id="{96039616-71BD-D644-9881-6D23B5816F52}"/>
              </a:ext>
            </a:extLst>
          </p:cNvPr>
          <p:cNvCxnSpPr>
            <a:cxnSpLocks/>
          </p:cNvCxnSpPr>
          <p:nvPr/>
        </p:nvCxnSpPr>
        <p:spPr>
          <a:xfrm flipV="1">
            <a:off x="14309378" y="4786569"/>
            <a:ext cx="2782220" cy="779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9" name="Прямая соединительная линия 368">
            <a:extLst>
              <a:ext uri="{FF2B5EF4-FFF2-40B4-BE49-F238E27FC236}">
                <a16:creationId xmlns:a16="http://schemas.microsoft.com/office/drawing/2014/main" id="{248E98FC-4696-E245-AE20-CB5177B21C58}"/>
              </a:ext>
            </a:extLst>
          </p:cNvPr>
          <p:cNvCxnSpPr>
            <a:cxnSpLocks/>
          </p:cNvCxnSpPr>
          <p:nvPr/>
        </p:nvCxnSpPr>
        <p:spPr>
          <a:xfrm>
            <a:off x="14309378" y="5442431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0" name="Прямая соединительная линия 369">
            <a:extLst>
              <a:ext uri="{FF2B5EF4-FFF2-40B4-BE49-F238E27FC236}">
                <a16:creationId xmlns:a16="http://schemas.microsoft.com/office/drawing/2014/main" id="{23A91F8C-E973-B04D-AF9D-D2D7AEB91A25}"/>
              </a:ext>
            </a:extLst>
          </p:cNvPr>
          <p:cNvCxnSpPr>
            <a:cxnSpLocks/>
          </p:cNvCxnSpPr>
          <p:nvPr/>
        </p:nvCxnSpPr>
        <p:spPr>
          <a:xfrm>
            <a:off x="14309378" y="5946487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1" name="Прямая соединительная линия 370">
            <a:extLst>
              <a:ext uri="{FF2B5EF4-FFF2-40B4-BE49-F238E27FC236}">
                <a16:creationId xmlns:a16="http://schemas.microsoft.com/office/drawing/2014/main" id="{F5745C70-707A-1E4D-B867-801AE9C7BA97}"/>
              </a:ext>
            </a:extLst>
          </p:cNvPr>
          <p:cNvCxnSpPr>
            <a:cxnSpLocks/>
          </p:cNvCxnSpPr>
          <p:nvPr/>
        </p:nvCxnSpPr>
        <p:spPr>
          <a:xfrm>
            <a:off x="14309378" y="6448900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2" name="Прямая соединительная линия 371">
            <a:extLst>
              <a:ext uri="{FF2B5EF4-FFF2-40B4-BE49-F238E27FC236}">
                <a16:creationId xmlns:a16="http://schemas.microsoft.com/office/drawing/2014/main" id="{CE495A02-2344-4149-A7F1-EA404FA6E01D}"/>
              </a:ext>
            </a:extLst>
          </p:cNvPr>
          <p:cNvCxnSpPr>
            <a:cxnSpLocks/>
          </p:cNvCxnSpPr>
          <p:nvPr/>
        </p:nvCxnSpPr>
        <p:spPr>
          <a:xfrm>
            <a:off x="14309378" y="6967067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3" name="Прямая соединительная линия 372">
            <a:extLst>
              <a:ext uri="{FF2B5EF4-FFF2-40B4-BE49-F238E27FC236}">
                <a16:creationId xmlns:a16="http://schemas.microsoft.com/office/drawing/2014/main" id="{AB314030-C88F-A64E-BC85-31B5A2709BA1}"/>
              </a:ext>
            </a:extLst>
          </p:cNvPr>
          <p:cNvCxnSpPr>
            <a:cxnSpLocks/>
          </p:cNvCxnSpPr>
          <p:nvPr/>
        </p:nvCxnSpPr>
        <p:spPr>
          <a:xfrm>
            <a:off x="14309378" y="7695459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4" name="Прямая соединительная линия 373">
            <a:extLst>
              <a:ext uri="{FF2B5EF4-FFF2-40B4-BE49-F238E27FC236}">
                <a16:creationId xmlns:a16="http://schemas.microsoft.com/office/drawing/2014/main" id="{1E13E657-4CD4-9545-B006-40F3709139FC}"/>
              </a:ext>
            </a:extLst>
          </p:cNvPr>
          <p:cNvCxnSpPr>
            <a:cxnSpLocks/>
          </p:cNvCxnSpPr>
          <p:nvPr/>
        </p:nvCxnSpPr>
        <p:spPr>
          <a:xfrm>
            <a:off x="14309378" y="8203671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5" name="Прямая соединительная линия 374">
            <a:extLst>
              <a:ext uri="{FF2B5EF4-FFF2-40B4-BE49-F238E27FC236}">
                <a16:creationId xmlns:a16="http://schemas.microsoft.com/office/drawing/2014/main" id="{AB1630D7-C743-AE4D-80EF-5AECA3E18FE1}"/>
              </a:ext>
            </a:extLst>
          </p:cNvPr>
          <p:cNvCxnSpPr>
            <a:cxnSpLocks/>
          </p:cNvCxnSpPr>
          <p:nvPr/>
        </p:nvCxnSpPr>
        <p:spPr>
          <a:xfrm>
            <a:off x="14309378" y="8711883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6" name="Прямая соединительная линия 375">
            <a:extLst>
              <a:ext uri="{FF2B5EF4-FFF2-40B4-BE49-F238E27FC236}">
                <a16:creationId xmlns:a16="http://schemas.microsoft.com/office/drawing/2014/main" id="{59C374AD-74A5-534D-90D1-F34893E868ED}"/>
              </a:ext>
            </a:extLst>
          </p:cNvPr>
          <p:cNvCxnSpPr>
            <a:cxnSpLocks/>
          </p:cNvCxnSpPr>
          <p:nvPr/>
        </p:nvCxnSpPr>
        <p:spPr>
          <a:xfrm>
            <a:off x="14309378" y="9220095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7" name="Прямая соединительная линия 376">
            <a:extLst>
              <a:ext uri="{FF2B5EF4-FFF2-40B4-BE49-F238E27FC236}">
                <a16:creationId xmlns:a16="http://schemas.microsoft.com/office/drawing/2014/main" id="{22F940AF-D876-354C-8957-08F40CA73CCD}"/>
              </a:ext>
            </a:extLst>
          </p:cNvPr>
          <p:cNvCxnSpPr>
            <a:cxnSpLocks/>
          </p:cNvCxnSpPr>
          <p:nvPr/>
        </p:nvCxnSpPr>
        <p:spPr>
          <a:xfrm>
            <a:off x="14309378" y="9724151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8" name="Прямая соединительная линия 377">
            <a:extLst>
              <a:ext uri="{FF2B5EF4-FFF2-40B4-BE49-F238E27FC236}">
                <a16:creationId xmlns:a16="http://schemas.microsoft.com/office/drawing/2014/main" id="{FB57C28A-F16B-7946-8E6D-029A9ABA1090}"/>
              </a:ext>
            </a:extLst>
          </p:cNvPr>
          <p:cNvCxnSpPr>
            <a:cxnSpLocks/>
          </p:cNvCxnSpPr>
          <p:nvPr/>
        </p:nvCxnSpPr>
        <p:spPr>
          <a:xfrm>
            <a:off x="14309378" y="10240677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9" name="Прямая соединительная линия 378">
            <a:extLst>
              <a:ext uri="{FF2B5EF4-FFF2-40B4-BE49-F238E27FC236}">
                <a16:creationId xmlns:a16="http://schemas.microsoft.com/office/drawing/2014/main" id="{2495F189-CC95-8E43-8A47-213C731231F1}"/>
              </a:ext>
            </a:extLst>
          </p:cNvPr>
          <p:cNvCxnSpPr>
            <a:cxnSpLocks/>
          </p:cNvCxnSpPr>
          <p:nvPr/>
        </p:nvCxnSpPr>
        <p:spPr>
          <a:xfrm>
            <a:off x="14309378" y="10753046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80" name="Прямая соединительная линия 379">
            <a:extLst>
              <a:ext uri="{FF2B5EF4-FFF2-40B4-BE49-F238E27FC236}">
                <a16:creationId xmlns:a16="http://schemas.microsoft.com/office/drawing/2014/main" id="{44FD0160-147F-3F41-B68C-9E52ACD70C2A}"/>
              </a:ext>
            </a:extLst>
          </p:cNvPr>
          <p:cNvCxnSpPr>
            <a:cxnSpLocks/>
          </p:cNvCxnSpPr>
          <p:nvPr/>
        </p:nvCxnSpPr>
        <p:spPr>
          <a:xfrm flipV="1">
            <a:off x="14309378" y="11390525"/>
            <a:ext cx="2782220" cy="779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82" name="TextBox 381">
            <a:extLst>
              <a:ext uri="{FF2B5EF4-FFF2-40B4-BE49-F238E27FC236}">
                <a16:creationId xmlns:a16="http://schemas.microsoft.com/office/drawing/2014/main" id="{C8819DF5-D6E7-D94F-98E8-987F970DE2E1}"/>
              </a:ext>
            </a:extLst>
          </p:cNvPr>
          <p:cNvSpPr txBox="1"/>
          <p:nvPr/>
        </p:nvSpPr>
        <p:spPr>
          <a:xfrm>
            <a:off x="14309378" y="7869957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—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sp>
        <p:nvSpPr>
          <p:cNvPr id="383" name="TextBox 382">
            <a:extLst>
              <a:ext uri="{FF2B5EF4-FFF2-40B4-BE49-F238E27FC236}">
                <a16:creationId xmlns:a16="http://schemas.microsoft.com/office/drawing/2014/main" id="{E21BD973-BEFB-6646-9EBD-F04E5C210AE7}"/>
              </a:ext>
            </a:extLst>
          </p:cNvPr>
          <p:cNvSpPr txBox="1"/>
          <p:nvPr/>
        </p:nvSpPr>
        <p:spPr>
          <a:xfrm>
            <a:off x="14309378" y="9896034"/>
            <a:ext cx="2757140" cy="384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ru-RU" sz="18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—</a:t>
            </a:r>
            <a:endParaRPr kumimoji="0" lang="ru-RU" sz="18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pic>
        <p:nvPicPr>
          <p:cNvPr id="384" name="Рисунок 383">
            <a:extLst>
              <a:ext uri="{FF2B5EF4-FFF2-40B4-BE49-F238E27FC236}">
                <a16:creationId xmlns:a16="http://schemas.microsoft.com/office/drawing/2014/main" id="{E5FF58F0-5E7A-074A-835D-CEC3C4EDA7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3102992"/>
            <a:ext cx="304973" cy="305208"/>
          </a:xfrm>
          <a:prstGeom prst="rect">
            <a:avLst/>
          </a:prstGeom>
        </p:spPr>
      </p:pic>
      <p:pic>
        <p:nvPicPr>
          <p:cNvPr id="385" name="Рисунок 384">
            <a:extLst>
              <a:ext uri="{FF2B5EF4-FFF2-40B4-BE49-F238E27FC236}">
                <a16:creationId xmlns:a16="http://schemas.microsoft.com/office/drawing/2014/main" id="{317A89E4-FD7E-0942-85BF-D7D84FABA5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5548514"/>
            <a:ext cx="304973" cy="305208"/>
          </a:xfrm>
          <a:prstGeom prst="rect">
            <a:avLst/>
          </a:prstGeom>
        </p:spPr>
      </p:pic>
      <p:pic>
        <p:nvPicPr>
          <p:cNvPr id="386" name="Рисунок 385">
            <a:extLst>
              <a:ext uri="{FF2B5EF4-FFF2-40B4-BE49-F238E27FC236}">
                <a16:creationId xmlns:a16="http://schemas.microsoft.com/office/drawing/2014/main" id="{5DF0B006-7364-424E-AFA3-8CF7BC3A6E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6055453"/>
            <a:ext cx="304973" cy="305208"/>
          </a:xfrm>
          <a:prstGeom prst="rect">
            <a:avLst/>
          </a:prstGeom>
        </p:spPr>
      </p:pic>
      <p:pic>
        <p:nvPicPr>
          <p:cNvPr id="387" name="Рисунок 386">
            <a:extLst>
              <a:ext uri="{FF2B5EF4-FFF2-40B4-BE49-F238E27FC236}">
                <a16:creationId xmlns:a16="http://schemas.microsoft.com/office/drawing/2014/main" id="{94C9B03A-0F89-2140-B283-B1FDF670CF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6563342"/>
            <a:ext cx="304973" cy="305208"/>
          </a:xfrm>
          <a:prstGeom prst="rect">
            <a:avLst/>
          </a:prstGeom>
        </p:spPr>
      </p:pic>
      <p:pic>
        <p:nvPicPr>
          <p:cNvPr id="388" name="Рисунок 387">
            <a:extLst>
              <a:ext uri="{FF2B5EF4-FFF2-40B4-BE49-F238E27FC236}">
                <a16:creationId xmlns:a16="http://schemas.microsoft.com/office/drawing/2014/main" id="{1DA1CEFF-78DC-5B46-B2DB-BD14A31FB3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7074269"/>
            <a:ext cx="304973" cy="305208"/>
          </a:xfrm>
          <a:prstGeom prst="rect">
            <a:avLst/>
          </a:prstGeom>
        </p:spPr>
      </p:pic>
      <p:pic>
        <p:nvPicPr>
          <p:cNvPr id="389" name="Рисунок 388">
            <a:extLst>
              <a:ext uri="{FF2B5EF4-FFF2-40B4-BE49-F238E27FC236}">
                <a16:creationId xmlns:a16="http://schemas.microsoft.com/office/drawing/2014/main" id="{E341A0AB-4C19-BA47-9874-17714C769F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8822554"/>
            <a:ext cx="304973" cy="305208"/>
          </a:xfrm>
          <a:prstGeom prst="rect">
            <a:avLst/>
          </a:prstGeom>
        </p:spPr>
      </p:pic>
      <p:pic>
        <p:nvPicPr>
          <p:cNvPr id="390" name="Рисунок 389">
            <a:extLst>
              <a:ext uri="{FF2B5EF4-FFF2-40B4-BE49-F238E27FC236}">
                <a16:creationId xmlns:a16="http://schemas.microsoft.com/office/drawing/2014/main" id="{410B299F-B49E-A743-9023-756699ABA5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9333684"/>
            <a:ext cx="304973" cy="305208"/>
          </a:xfrm>
          <a:prstGeom prst="rect">
            <a:avLst/>
          </a:prstGeom>
        </p:spPr>
      </p:pic>
      <p:pic>
        <p:nvPicPr>
          <p:cNvPr id="391" name="Рисунок 390">
            <a:extLst>
              <a:ext uri="{FF2B5EF4-FFF2-40B4-BE49-F238E27FC236}">
                <a16:creationId xmlns:a16="http://schemas.microsoft.com/office/drawing/2014/main" id="{E3208361-7A58-F641-BBA6-126834788B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10345561"/>
            <a:ext cx="304973" cy="305208"/>
          </a:xfrm>
          <a:prstGeom prst="rect">
            <a:avLst/>
          </a:prstGeom>
        </p:spPr>
      </p:pic>
      <p:pic>
        <p:nvPicPr>
          <p:cNvPr id="392" name="Рисунок 391">
            <a:extLst>
              <a:ext uri="{FF2B5EF4-FFF2-40B4-BE49-F238E27FC236}">
                <a16:creationId xmlns:a16="http://schemas.microsoft.com/office/drawing/2014/main" id="{C403E250-B4DA-064C-AF21-B95C4CEF8A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10851685"/>
            <a:ext cx="304973" cy="305208"/>
          </a:xfrm>
          <a:prstGeom prst="rect">
            <a:avLst/>
          </a:prstGeom>
        </p:spPr>
      </p:pic>
      <p:pic>
        <p:nvPicPr>
          <p:cNvPr id="393" name="Рисунок 392">
            <a:extLst>
              <a:ext uri="{FF2B5EF4-FFF2-40B4-BE49-F238E27FC236}">
                <a16:creationId xmlns:a16="http://schemas.microsoft.com/office/drawing/2014/main" id="{AB6694CD-8156-924C-A988-C7731643A6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11504452"/>
            <a:ext cx="304973" cy="305208"/>
          </a:xfrm>
          <a:prstGeom prst="rect">
            <a:avLst/>
          </a:prstGeom>
        </p:spPr>
      </p:pic>
      <p:pic>
        <p:nvPicPr>
          <p:cNvPr id="394" name="Рисунок 393">
            <a:extLst>
              <a:ext uri="{FF2B5EF4-FFF2-40B4-BE49-F238E27FC236}">
                <a16:creationId xmlns:a16="http://schemas.microsoft.com/office/drawing/2014/main" id="{D7AE54D9-7BBD-8741-B688-60D095E8A5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2150691"/>
            <a:ext cx="304973" cy="305208"/>
          </a:xfrm>
          <a:prstGeom prst="rect">
            <a:avLst/>
          </a:prstGeom>
        </p:spPr>
      </p:pic>
      <p:pic>
        <p:nvPicPr>
          <p:cNvPr id="395" name="Рисунок 394">
            <a:extLst>
              <a:ext uri="{FF2B5EF4-FFF2-40B4-BE49-F238E27FC236}">
                <a16:creationId xmlns:a16="http://schemas.microsoft.com/office/drawing/2014/main" id="{2B959704-17E5-EB48-BF10-3F67D1F460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3781684"/>
            <a:ext cx="304973" cy="305208"/>
          </a:xfrm>
          <a:prstGeom prst="rect">
            <a:avLst/>
          </a:prstGeom>
        </p:spPr>
      </p:pic>
      <p:pic>
        <p:nvPicPr>
          <p:cNvPr id="396" name="Рисунок 395">
            <a:extLst>
              <a:ext uri="{FF2B5EF4-FFF2-40B4-BE49-F238E27FC236}">
                <a16:creationId xmlns:a16="http://schemas.microsoft.com/office/drawing/2014/main" id="{3615E373-8F05-0544-AD2B-39DBE3EF3D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1648033"/>
            <a:ext cx="304973" cy="305208"/>
          </a:xfrm>
          <a:prstGeom prst="rect">
            <a:avLst/>
          </a:prstGeom>
        </p:spPr>
      </p:pic>
      <p:pic>
        <p:nvPicPr>
          <p:cNvPr id="397" name="Рисунок 396">
            <a:extLst>
              <a:ext uri="{FF2B5EF4-FFF2-40B4-BE49-F238E27FC236}">
                <a16:creationId xmlns:a16="http://schemas.microsoft.com/office/drawing/2014/main" id="{A7166B52-2947-E341-826D-2496766F4F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441" y="2632217"/>
            <a:ext cx="304973" cy="305208"/>
          </a:xfrm>
          <a:prstGeom prst="rect">
            <a:avLst/>
          </a:prstGeom>
        </p:spPr>
      </p:pic>
      <p:pic>
        <p:nvPicPr>
          <p:cNvPr id="398" name="Рисунок 397">
            <a:extLst>
              <a:ext uri="{FF2B5EF4-FFF2-40B4-BE49-F238E27FC236}">
                <a16:creationId xmlns:a16="http://schemas.microsoft.com/office/drawing/2014/main" id="{2E59B29A-9775-3D40-884F-6650626C1B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4900810"/>
            <a:ext cx="304973" cy="305208"/>
          </a:xfrm>
          <a:prstGeom prst="rect">
            <a:avLst/>
          </a:prstGeom>
        </p:spPr>
      </p:pic>
      <p:pic>
        <p:nvPicPr>
          <p:cNvPr id="399" name="Рисунок 398">
            <a:extLst>
              <a:ext uri="{FF2B5EF4-FFF2-40B4-BE49-F238E27FC236}">
                <a16:creationId xmlns:a16="http://schemas.microsoft.com/office/drawing/2014/main" id="{116E0329-7E62-814B-B716-475AF28BB6F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9378" y="8319007"/>
            <a:ext cx="304973" cy="305208"/>
          </a:xfrm>
          <a:prstGeom prst="rect">
            <a:avLst/>
          </a:prstGeom>
        </p:spPr>
      </p:pic>
      <p:cxnSp>
        <p:nvCxnSpPr>
          <p:cNvPr id="409" name="Прямая соединительная линия 408">
            <a:extLst>
              <a:ext uri="{FF2B5EF4-FFF2-40B4-BE49-F238E27FC236}">
                <a16:creationId xmlns:a16="http://schemas.microsoft.com/office/drawing/2014/main" id="{A7ADD490-CF34-2A4C-B6C2-B73353D73142}"/>
              </a:ext>
            </a:extLst>
          </p:cNvPr>
          <p:cNvCxnSpPr>
            <a:cxnSpLocks/>
          </p:cNvCxnSpPr>
          <p:nvPr/>
        </p:nvCxnSpPr>
        <p:spPr>
          <a:xfrm>
            <a:off x="14327006" y="11970806"/>
            <a:ext cx="2782220" cy="0"/>
          </a:xfrm>
          <a:prstGeom prst="line">
            <a:avLst/>
          </a:prstGeom>
          <a:noFill/>
          <a:ln w="127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7" name="Прямая соединительная линия 426">
            <a:extLst>
              <a:ext uri="{FF2B5EF4-FFF2-40B4-BE49-F238E27FC236}">
                <a16:creationId xmlns:a16="http://schemas.microsoft.com/office/drawing/2014/main" id="{8AC4CC87-8C95-4047-9CE4-5FCFB2C90B47}"/>
              </a:ext>
            </a:extLst>
          </p:cNvPr>
          <p:cNvCxnSpPr>
            <a:cxnSpLocks/>
          </p:cNvCxnSpPr>
          <p:nvPr/>
        </p:nvCxnSpPr>
        <p:spPr>
          <a:xfrm>
            <a:off x="20624589" y="1547231"/>
            <a:ext cx="2782220" cy="0"/>
          </a:xfrm>
          <a:prstGeom prst="line">
            <a:avLst/>
          </a:prstGeom>
          <a:noFill/>
          <a:ln w="38100" cap="flat">
            <a:solidFill>
              <a:schemeClr val="accent4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463" name="Рисунок 462">
            <a:extLst>
              <a:ext uri="{FF2B5EF4-FFF2-40B4-BE49-F238E27FC236}">
                <a16:creationId xmlns:a16="http://schemas.microsoft.com/office/drawing/2014/main" id="{64042DEE-65C0-AD47-B981-7158FDE3C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6106" y="2632693"/>
            <a:ext cx="304973" cy="30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48839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633516E-256E-3E49-AB03-2AE4CFB6936C}"/>
              </a:ext>
            </a:extLst>
          </p:cNvPr>
          <p:cNvSpPr/>
          <p:nvPr/>
        </p:nvSpPr>
        <p:spPr>
          <a:xfrm>
            <a:off x="0" y="-4390"/>
            <a:ext cx="12047984" cy="1372039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89BCF726-17C1-D141-AB04-E82D69C380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02768" y="5633864"/>
            <a:ext cx="9361040" cy="3974358"/>
          </a:xfrm>
        </p:spPr>
        <p:txBody>
          <a:bodyPr/>
          <a:lstStyle/>
          <a:p>
            <a:r>
              <a:rPr lang="en-US" sz="18200" dirty="0">
                <a:solidFill>
                  <a:srgbClr val="512C6D"/>
                </a:solidFill>
              </a:rPr>
              <a:t>Basic</a:t>
            </a:r>
            <a:br>
              <a:rPr lang="en-US" sz="22200" dirty="0">
                <a:solidFill>
                  <a:srgbClr val="512C6D"/>
                </a:solidFill>
              </a:rPr>
            </a:br>
            <a:r>
              <a:rPr lang="ru-RU" sz="6000" dirty="0">
                <a:solidFill>
                  <a:srgbClr val="512C6D"/>
                </a:solidFill>
              </a:rPr>
              <a:t>Для тех, кто ценит время.</a:t>
            </a:r>
            <a:br>
              <a:rPr lang="en-US" sz="7200" dirty="0">
                <a:solidFill>
                  <a:srgbClr val="512C6D"/>
                </a:solidFill>
              </a:rPr>
            </a:br>
            <a:endParaRPr lang="ru-RU" sz="7200" dirty="0">
              <a:solidFill>
                <a:srgbClr val="512C6D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A63A58-A08F-BE4A-AFB0-9185F941DF46}"/>
              </a:ext>
            </a:extLst>
          </p:cNvPr>
          <p:cNvSpPr txBox="1"/>
          <p:nvPr/>
        </p:nvSpPr>
        <p:spPr>
          <a:xfrm>
            <a:off x="13149184" y="2447473"/>
            <a:ext cx="9073008" cy="1938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ru-RU" sz="5400" b="1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Нет времени ждать.</a:t>
            </a:r>
            <a:br>
              <a:rPr lang="ru-RU" sz="8000" spc="-30" dirty="0">
                <a:solidFill>
                  <a:srgbClr val="4D4E53"/>
                </a:solidFill>
                <a:latin typeface="NimbusSanNov" panose="00000500000000000000" pitchFamily="50" charset="0"/>
              </a:rPr>
            </a:br>
            <a: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Стойка бизнес-класса и приоритетная посадка на </a:t>
            </a:r>
            <a:r>
              <a:rPr lang="ru-RU" spc="-30" dirty="0" err="1">
                <a:solidFill>
                  <a:srgbClr val="4D4E53"/>
                </a:solidFill>
                <a:latin typeface="NimbusSanNov" panose="00000500000000000000" pitchFamily="50" charset="0"/>
              </a:rPr>
              <a:t>гейте</a:t>
            </a:r>
            <a:endParaRPr lang="ru-RU" spc="-30" dirty="0">
              <a:solidFill>
                <a:srgbClr val="4D4E53"/>
              </a:solidFill>
              <a:latin typeface="NimbusSanNov" panose="00000500000000000000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8B8A07-022D-804A-8FA2-1C1AD801F4D1}"/>
              </a:ext>
            </a:extLst>
          </p:cNvPr>
          <p:cNvSpPr txBox="1"/>
          <p:nvPr/>
        </p:nvSpPr>
        <p:spPr>
          <a:xfrm>
            <a:off x="13149184" y="5913312"/>
            <a:ext cx="10407914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  <a:t>Базовый есть, можно поесть.</a:t>
            </a:r>
            <a:br>
              <a:rPr kumimoji="0" lang="ru-RU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</a:br>
            <a:r>
              <a:rPr kumimoji="0" lang="ru-RU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  <a:t>Стандартное питание бизнес-класса включено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6D0F97-6880-0F47-8A16-F3A70161A215}"/>
              </a:ext>
            </a:extLst>
          </p:cNvPr>
          <p:cNvSpPr txBox="1"/>
          <p:nvPr/>
        </p:nvSpPr>
        <p:spPr>
          <a:xfrm>
            <a:off x="13149184" y="8825154"/>
            <a:ext cx="10407914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ru-RU" sz="5400" b="1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Ни в чем себе не отказывайте</a:t>
            </a:r>
            <a: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  <a:t>.</a:t>
            </a:r>
            <a:br>
              <a:rPr kumimoji="0" lang="ru-RU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</a:br>
            <a: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Багаж до 32 кг и 203 см включен в тариф</a:t>
            </a:r>
            <a:r>
              <a:rPr lang="en-US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*</a:t>
            </a:r>
            <a:endParaRPr kumimoji="0" lang="ru-RU" i="0" u="none" strike="noStrike" cap="none" spc="-30" normalizeH="0" dirty="0">
              <a:ln>
                <a:noFill/>
              </a:ln>
              <a:solidFill>
                <a:srgbClr val="4D4E53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429815-4060-F644-ACFB-0B95EBD27D58}"/>
              </a:ext>
            </a:extLst>
          </p:cNvPr>
          <p:cNvSpPr txBox="1"/>
          <p:nvPr/>
        </p:nvSpPr>
        <p:spPr>
          <a:xfrm>
            <a:off x="18888744" y="12546632"/>
            <a:ext cx="3896255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*</a:t>
            </a:r>
            <a:r>
              <a:rPr kumimoji="0" lang="ru-RU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появится на ленте одним из первых</a:t>
            </a:r>
          </a:p>
        </p:txBody>
      </p:sp>
    </p:spTree>
    <p:extLst>
      <p:ext uri="{BB962C8B-B14F-4D97-AF65-F5344CB8AC3E}">
        <p14:creationId xmlns:p14="http://schemas.microsoft.com/office/powerpoint/2010/main" val="222244786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633516E-256E-3E49-AB03-2AE4CFB6936C}"/>
              </a:ext>
            </a:extLst>
          </p:cNvPr>
          <p:cNvSpPr/>
          <p:nvPr/>
        </p:nvSpPr>
        <p:spPr>
          <a:xfrm>
            <a:off x="0" y="-4390"/>
            <a:ext cx="12047984" cy="1372039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89BCF726-17C1-D141-AB04-E82D69C380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4756" y="4442822"/>
            <a:ext cx="11521280" cy="464742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200" dirty="0">
                <a:solidFill>
                  <a:srgbClr val="512C6D"/>
                </a:solidFill>
              </a:rPr>
              <a:t>Standard</a:t>
            </a:r>
            <a:br>
              <a:rPr lang="en-US" sz="22200" dirty="0">
                <a:solidFill>
                  <a:srgbClr val="512C6D"/>
                </a:solidFill>
              </a:rPr>
            </a:br>
            <a:r>
              <a:rPr lang="ru-RU" sz="6000" dirty="0">
                <a:solidFill>
                  <a:srgbClr val="512C6D"/>
                </a:solidFill>
              </a:rPr>
              <a:t>Все, к чему вы привыкли.</a:t>
            </a:r>
            <a:br>
              <a:rPr lang="en-US" sz="6000" dirty="0">
                <a:solidFill>
                  <a:srgbClr val="512C6D"/>
                </a:solidFill>
              </a:rPr>
            </a:br>
            <a:endParaRPr lang="ru-RU" sz="6000" dirty="0">
              <a:solidFill>
                <a:srgbClr val="512C6D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6D0F97-6880-0F47-8A16-F3A70161A215}"/>
              </a:ext>
            </a:extLst>
          </p:cNvPr>
          <p:cNvSpPr txBox="1"/>
          <p:nvPr/>
        </p:nvSpPr>
        <p:spPr>
          <a:xfrm>
            <a:off x="13042740" y="3833664"/>
            <a:ext cx="10407914" cy="24929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ru-RU" sz="5400" b="1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Все двери открыты.</a:t>
            </a:r>
            <a:br>
              <a:rPr kumimoji="0" lang="ru-RU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</a:br>
            <a: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Все обслуживание в аэропорту по бизнес-классу: регистрация, таможня и досмотр, посещение бизнес-зала</a:t>
            </a:r>
            <a:endParaRPr kumimoji="0" lang="ru-RU" i="0" u="none" strike="noStrike" cap="none" spc="-30" normalizeH="0" dirty="0">
              <a:ln>
                <a:noFill/>
              </a:ln>
              <a:solidFill>
                <a:srgbClr val="4D4E53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F89A55-30E5-D54B-97FA-DB3830C007BB}"/>
              </a:ext>
            </a:extLst>
          </p:cNvPr>
          <p:cNvSpPr txBox="1"/>
          <p:nvPr/>
        </p:nvSpPr>
        <p:spPr>
          <a:xfrm>
            <a:off x="13042740" y="6943770"/>
            <a:ext cx="10407914" cy="2215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  <a:t>Планы могут меняться. </a:t>
            </a:r>
            <a:b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</a:br>
            <a:r>
              <a:rPr lang="ru-RU" sz="5400" b="1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М</a:t>
            </a:r>
            <a: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  <a:t>ы понимаем.</a:t>
            </a:r>
            <a:br>
              <a:rPr kumimoji="0" lang="ru-RU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</a:br>
            <a: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Ваучер/сертификат до вылета без штрафов</a:t>
            </a:r>
            <a:endParaRPr kumimoji="0" lang="ru-RU" i="0" u="none" strike="noStrike" cap="none" spc="-30" normalizeH="0" dirty="0">
              <a:ln>
                <a:noFill/>
              </a:ln>
              <a:solidFill>
                <a:srgbClr val="4D4E53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494054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633516E-256E-3E49-AB03-2AE4CFB6936C}"/>
              </a:ext>
            </a:extLst>
          </p:cNvPr>
          <p:cNvSpPr/>
          <p:nvPr/>
        </p:nvSpPr>
        <p:spPr>
          <a:xfrm>
            <a:off x="0" y="-4390"/>
            <a:ext cx="12047984" cy="1372039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89BCF726-17C1-D141-AB04-E82D69C380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4756" y="4474180"/>
            <a:ext cx="11521280" cy="483209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200" dirty="0">
                <a:solidFill>
                  <a:srgbClr val="512C6D"/>
                </a:solidFill>
              </a:rPr>
              <a:t>Plus</a:t>
            </a:r>
            <a:br>
              <a:rPr lang="en-US" sz="22200" dirty="0">
                <a:solidFill>
                  <a:srgbClr val="512C6D"/>
                </a:solidFill>
              </a:rPr>
            </a:br>
            <a:r>
              <a:rPr lang="ru-RU" sz="6000" dirty="0">
                <a:solidFill>
                  <a:srgbClr val="512C6D"/>
                </a:solidFill>
              </a:rPr>
              <a:t>Все самое лучшее.</a:t>
            </a:r>
            <a:br>
              <a:rPr lang="en-US" sz="7200" dirty="0">
                <a:solidFill>
                  <a:srgbClr val="512C6D"/>
                </a:solidFill>
              </a:rPr>
            </a:br>
            <a:endParaRPr lang="ru-RU" sz="7200" dirty="0">
              <a:solidFill>
                <a:srgbClr val="512C6D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8B8A07-022D-804A-8FA2-1C1AD801F4D1}"/>
              </a:ext>
            </a:extLst>
          </p:cNvPr>
          <p:cNvSpPr txBox="1"/>
          <p:nvPr/>
        </p:nvSpPr>
        <p:spPr>
          <a:xfrm>
            <a:off x="13042740" y="2465512"/>
            <a:ext cx="10407914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ru-RU" sz="5400" b="1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На чемоданах</a:t>
            </a:r>
            <a: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  <a:t>.</a:t>
            </a:r>
            <a:br>
              <a:rPr kumimoji="0" lang="ru-RU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</a:br>
            <a: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Багаж две сумки 32 кг и 203 см </a:t>
            </a:r>
            <a:endParaRPr kumimoji="0" lang="ru-RU" i="0" u="none" strike="noStrike" cap="none" spc="-30" normalizeH="0" dirty="0">
              <a:ln>
                <a:noFill/>
              </a:ln>
              <a:solidFill>
                <a:srgbClr val="4D4E53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6D0F97-6880-0F47-8A16-F3A70161A215}"/>
              </a:ext>
            </a:extLst>
          </p:cNvPr>
          <p:cNvSpPr txBox="1"/>
          <p:nvPr/>
        </p:nvSpPr>
        <p:spPr>
          <a:xfrm>
            <a:off x="13042740" y="5905053"/>
            <a:ext cx="10407914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ru-RU" sz="5400" b="1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Переобуться в воздухе</a:t>
            </a:r>
            <a: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  <a:t>.</a:t>
            </a:r>
            <a:b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</a:br>
            <a: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Обмен и возврат даже после вылета без штрафов</a:t>
            </a:r>
            <a:endParaRPr kumimoji="0" lang="ru-RU" i="0" u="none" strike="noStrike" cap="none" spc="-30" normalizeH="0" dirty="0">
              <a:ln>
                <a:noFill/>
              </a:ln>
              <a:solidFill>
                <a:srgbClr val="4D4E53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F89A55-30E5-D54B-97FA-DB3830C007BB}"/>
              </a:ext>
            </a:extLst>
          </p:cNvPr>
          <p:cNvSpPr txBox="1"/>
          <p:nvPr/>
        </p:nvSpPr>
        <p:spPr>
          <a:xfrm>
            <a:off x="13046607" y="8825154"/>
            <a:ext cx="10407914" cy="1938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kumimoji="0" lang="ru-RU" sz="5400" b="1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  <a:t>Нет времени объяснять.</a:t>
            </a:r>
            <a:br>
              <a:rPr kumimoji="0" lang="ru-RU" i="0" u="none" strike="noStrike" cap="none" spc="-30" normalizeH="0" dirty="0">
                <a:ln>
                  <a:noFill/>
                </a:ln>
                <a:solidFill>
                  <a:srgbClr val="4D4E53"/>
                </a:solidFill>
                <a:effectLst/>
                <a:uFillTx/>
                <a:latin typeface="NimbusSanNov" panose="00000500000000000000" pitchFamily="50" charset="0"/>
                <a:sym typeface="Calibri"/>
              </a:rPr>
            </a:br>
            <a: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Улетайте на более раннем рейсе, даже если</a:t>
            </a:r>
            <a:b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</a:br>
            <a:r>
              <a:rPr lang="ru-RU" spc="-30" dirty="0">
                <a:solidFill>
                  <a:srgbClr val="4D4E53"/>
                </a:solidFill>
                <a:latin typeface="NimbusSanNov" panose="00000500000000000000" pitchFamily="50" charset="0"/>
              </a:rPr>
              <a:t>вы уже на стойке регистрации</a:t>
            </a:r>
            <a:endParaRPr kumimoji="0" lang="ru-RU" i="0" u="none" strike="noStrike" cap="none" spc="-30" normalizeH="0" dirty="0">
              <a:ln>
                <a:noFill/>
              </a:ln>
              <a:solidFill>
                <a:srgbClr val="4D4E53"/>
              </a:solidFill>
              <a:effectLst/>
              <a:uFillTx/>
              <a:latin typeface="NimbusSanNov" panose="00000500000000000000" pitchFamily="50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699944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267681" y="1293988"/>
            <a:ext cx="21849494" cy="2778966"/>
          </a:xfrm>
        </p:spPr>
        <p:txBody>
          <a:bodyPr/>
          <a:lstStyle/>
          <a:p>
            <a:r>
              <a:rPr lang="ru-RU" dirty="0"/>
              <a:t>Правила применения </a:t>
            </a:r>
          </a:p>
          <a:p>
            <a:r>
              <a:rPr lang="ru-RU" dirty="0"/>
              <a:t>и комбинации тарифов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89858" y="5894492"/>
            <a:ext cx="3948184" cy="12311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ru-RU" sz="4800" spc="-100" dirty="0">
                <a:solidFill>
                  <a:schemeClr val="accent2"/>
                </a:solidFill>
                <a:latin typeface="NimbusSanNovSemBol" panose="00000700000000000000" pitchFamily="50" charset="0"/>
              </a:rPr>
              <a:t>Комбинации </a:t>
            </a:r>
          </a:p>
          <a:p>
            <a:pPr>
              <a:lnSpc>
                <a:spcPts val="4800"/>
              </a:lnSpc>
            </a:pPr>
            <a:r>
              <a:rPr lang="ru-RU" sz="4800" spc="-100" dirty="0">
                <a:solidFill>
                  <a:schemeClr val="accent2"/>
                </a:solidFill>
                <a:latin typeface="NimbusSanNovSemBol" panose="00000700000000000000" pitchFamily="50" charset="0"/>
              </a:rPr>
              <a:t>тарифов</a:t>
            </a:r>
            <a:endParaRPr lang="en-US" sz="4800" spc="-100" dirty="0">
              <a:solidFill>
                <a:schemeClr val="accent2"/>
              </a:solidFill>
              <a:latin typeface="NimbusSanNovSemBol" panose="000007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9858" y="4902633"/>
            <a:ext cx="3948184" cy="4488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3500"/>
              </a:lnSpc>
            </a:pPr>
            <a:r>
              <a:rPr lang="ru-RU" sz="3200" spc="-100" dirty="0">
                <a:solidFill>
                  <a:schemeClr val="accent2"/>
                </a:solidFill>
                <a:latin typeface="NimbusSanNov" panose="00000500000000000000" pitchFamily="50" charset="0"/>
              </a:rPr>
              <a:t>Правило №1</a:t>
            </a:r>
            <a:endParaRPr lang="en-US" sz="3200" spc="-100" dirty="0">
              <a:solidFill>
                <a:schemeClr val="accent2"/>
              </a:solidFill>
              <a:latin typeface="NimbusSanNov" panose="000005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9858" y="7550676"/>
            <a:ext cx="3942642" cy="24237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700"/>
              </a:lnSpc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Возможна комбинация тарифов Бизнес </a:t>
            </a:r>
            <a:r>
              <a:rPr lang="ru-RU" sz="2400" spc="-30" dirty="0" err="1">
                <a:solidFill>
                  <a:schemeClr val="tx1"/>
                </a:solidFill>
                <a:latin typeface="NimbusSanNovMed" panose="00000600000000000000" pitchFamily="50" charset="0"/>
              </a:rPr>
              <a:t>Basic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 и Эконом </a:t>
            </a:r>
            <a:r>
              <a:rPr lang="ru-RU" sz="2400" spc="-30" dirty="0" err="1">
                <a:solidFill>
                  <a:schemeClr val="tx1"/>
                </a:solidFill>
                <a:latin typeface="NimbusSanNovMed" panose="00000600000000000000" pitchFamily="50" charset="0"/>
              </a:rPr>
              <a:t>Basic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. Если перевозка оформлена в одном билете, то весь билет оформляется по тарифу  группы либо </a:t>
            </a:r>
            <a:r>
              <a:rPr lang="ru-RU" sz="2400" spc="-30" dirty="0" err="1">
                <a:solidFill>
                  <a:schemeClr val="tx1"/>
                </a:solidFill>
                <a:latin typeface="NimbusSanNovMed" panose="00000600000000000000" pitchFamily="50" charset="0"/>
              </a:rPr>
              <a:t>Basic</a:t>
            </a:r>
            <a:endParaRPr kumimoji="0" lang="ru-RU" sz="24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289858" y="5528608"/>
            <a:ext cx="3968752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Box 10"/>
          <p:cNvSpPr txBox="1"/>
          <p:nvPr/>
        </p:nvSpPr>
        <p:spPr>
          <a:xfrm>
            <a:off x="16619036" y="5894492"/>
            <a:ext cx="6230147" cy="1846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ru-RU" sz="4800" spc="-100" dirty="0">
                <a:solidFill>
                  <a:schemeClr val="accent2"/>
                </a:solidFill>
                <a:latin typeface="NimbusSanNovSemBol" panose="00000700000000000000" pitchFamily="50" charset="0"/>
              </a:rPr>
              <a:t>Переоформление неиспользованных билетов</a:t>
            </a:r>
            <a:endParaRPr lang="en-US" sz="4800" spc="-100" dirty="0">
              <a:solidFill>
                <a:schemeClr val="accent2"/>
              </a:solidFill>
              <a:latin typeface="NimbusSanNovSemBol" panose="000007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619037" y="4902633"/>
            <a:ext cx="3948184" cy="4488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3500"/>
              </a:lnSpc>
            </a:pPr>
            <a:r>
              <a:rPr lang="ru-RU" sz="3200" spc="-100" dirty="0">
                <a:solidFill>
                  <a:schemeClr val="accent2"/>
                </a:solidFill>
                <a:latin typeface="NimbusSanNov" panose="00000500000000000000" pitchFamily="50" charset="0"/>
              </a:rPr>
              <a:t>Правило №4</a:t>
            </a:r>
            <a:endParaRPr lang="en-US" sz="3200" spc="-100" dirty="0">
              <a:solidFill>
                <a:schemeClr val="accent2"/>
              </a:solidFill>
              <a:latin typeface="NimbusSanNov" panose="00000500000000000000" pitchFamily="50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624578" y="8142743"/>
            <a:ext cx="6492597" cy="6924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700"/>
              </a:lnSpc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Переоформление полностью неиспользованных билетов, оформленных до 03 ноября 2020г: </a:t>
            </a:r>
            <a:endParaRPr kumimoji="0" lang="ru-RU" sz="24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6639659" y="5528608"/>
            <a:ext cx="6425549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" name="TextBox 14"/>
          <p:cNvSpPr txBox="1"/>
          <p:nvPr/>
        </p:nvSpPr>
        <p:spPr>
          <a:xfrm>
            <a:off x="11577899" y="5894492"/>
            <a:ext cx="3948184" cy="12311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ru-RU" sz="4800" spc="-100" dirty="0">
                <a:solidFill>
                  <a:schemeClr val="accent2"/>
                </a:solidFill>
                <a:latin typeface="NimbusSanNovSemBol" panose="00000700000000000000" pitchFamily="50" charset="0"/>
              </a:rPr>
              <a:t>Ограничение по бланкам</a:t>
            </a:r>
            <a:endParaRPr lang="en-US" sz="4800" spc="-100" dirty="0">
              <a:solidFill>
                <a:schemeClr val="accent2"/>
              </a:solidFill>
              <a:latin typeface="NimbusSanNovSemBol" panose="000007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577899" y="4902633"/>
            <a:ext cx="3948184" cy="4488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3500"/>
              </a:lnSpc>
            </a:pPr>
            <a:r>
              <a:rPr lang="ru-RU" sz="3200" spc="-100" dirty="0">
                <a:solidFill>
                  <a:schemeClr val="accent2"/>
                </a:solidFill>
                <a:latin typeface="NimbusSanNov" panose="00000500000000000000" pitchFamily="50" charset="0"/>
              </a:rPr>
              <a:t>Правило №3</a:t>
            </a:r>
            <a:endParaRPr lang="en-US" sz="3200" spc="-100" dirty="0">
              <a:solidFill>
                <a:schemeClr val="accent2"/>
              </a:solidFill>
              <a:latin typeface="NimbusSanNov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577899" y="7550676"/>
            <a:ext cx="3942642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700"/>
              </a:lnSpc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Для тарифной группы </a:t>
            </a:r>
            <a:r>
              <a:rPr lang="ru-RU" sz="2400" spc="-30" dirty="0" err="1">
                <a:solidFill>
                  <a:schemeClr val="tx1"/>
                </a:solidFill>
                <a:latin typeface="NimbusSanNovMed" panose="00000600000000000000" pitchFamily="50" charset="0"/>
              </a:rPr>
              <a:t>Basic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: только на бланках S7/421.</a:t>
            </a:r>
            <a:b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</a:b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Для тарифных групп 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Standard</a:t>
            </a:r>
          </a:p>
          <a:p>
            <a:pPr>
              <a:lnSpc>
                <a:spcPts val="2700"/>
              </a:lnSpc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и 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Plus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 – без ограничений</a:t>
            </a:r>
            <a:endParaRPr kumimoji="0" lang="ru-RU" sz="24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1577899" y="5528608"/>
            <a:ext cx="3968752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TextBox 19"/>
          <p:cNvSpPr txBox="1"/>
          <p:nvPr/>
        </p:nvSpPr>
        <p:spPr>
          <a:xfrm>
            <a:off x="16624579" y="9331211"/>
            <a:ext cx="2408182" cy="1846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700"/>
              </a:lnSpc>
              <a:spcAft>
                <a:spcPts val="1200"/>
              </a:spcAft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Эконом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 Basic</a:t>
            </a:r>
            <a:endParaRPr lang="ru-RU" sz="2400" spc="-30" dirty="0">
              <a:solidFill>
                <a:schemeClr val="tx1"/>
              </a:solidFill>
              <a:latin typeface="NimbusSanNovMed" panose="00000600000000000000" pitchFamily="50" charset="0"/>
            </a:endParaRPr>
          </a:p>
          <a:p>
            <a:pPr>
              <a:lnSpc>
                <a:spcPts val="2700"/>
              </a:lnSpc>
              <a:spcAft>
                <a:spcPts val="1200"/>
              </a:spcAft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Бизнес 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Basic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 </a:t>
            </a:r>
          </a:p>
          <a:p>
            <a:pPr>
              <a:lnSpc>
                <a:spcPts val="2700"/>
              </a:lnSpc>
              <a:spcAft>
                <a:spcPts val="1200"/>
              </a:spcAft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Эконом 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Basic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 </a:t>
            </a:r>
            <a:b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</a:br>
            <a:endParaRPr lang="ru-RU" sz="2400" spc="-30" dirty="0">
              <a:solidFill>
                <a:schemeClr val="tx1"/>
              </a:solidFill>
              <a:latin typeface="NimbusSanNovMed" panose="000006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256896" y="9331211"/>
            <a:ext cx="2865042" cy="21929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700"/>
              </a:lnSpc>
              <a:spcAft>
                <a:spcPts val="1200"/>
              </a:spcAft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Эконом 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Basic</a:t>
            </a:r>
          </a:p>
          <a:p>
            <a:pPr>
              <a:lnSpc>
                <a:spcPts val="2700"/>
              </a:lnSpc>
              <a:spcAft>
                <a:spcPts val="1200"/>
              </a:spcAft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Бизнес 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Basic</a:t>
            </a:r>
          </a:p>
          <a:p>
            <a:pPr>
              <a:lnSpc>
                <a:spcPts val="2700"/>
              </a:lnSpc>
              <a:spcAft>
                <a:spcPts val="1200"/>
              </a:spcAft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Бизнес </a:t>
            </a:r>
            <a:r>
              <a:rPr lang="en-US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Basic 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с доплатой по тарифу и сборам</a:t>
            </a:r>
            <a:endParaRPr lang="en-US" sz="2400" spc="-30" dirty="0">
              <a:solidFill>
                <a:schemeClr val="tx1"/>
              </a:solidFill>
              <a:latin typeface="NimbusSanNovMed" panose="000006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31096" y="5894492"/>
            <a:ext cx="4143229" cy="1846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ru-RU" sz="4800" spc="-100" dirty="0">
                <a:solidFill>
                  <a:schemeClr val="accent2"/>
                </a:solidFill>
                <a:latin typeface="NimbusSanNovSemBol" panose="00000700000000000000" pitchFamily="50" charset="0"/>
              </a:rPr>
              <a:t>Оформление совместных перевозок</a:t>
            </a:r>
            <a:endParaRPr lang="en-US" sz="4800" spc="-100" dirty="0">
              <a:solidFill>
                <a:schemeClr val="accent2"/>
              </a:solidFill>
              <a:latin typeface="NimbusSanNovSemBol" panose="000007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31096" y="4902633"/>
            <a:ext cx="3948184" cy="4488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3500"/>
              </a:lnSpc>
            </a:pPr>
            <a:r>
              <a:rPr lang="ru-RU" sz="3200" spc="-100" dirty="0">
                <a:solidFill>
                  <a:schemeClr val="accent2"/>
                </a:solidFill>
                <a:latin typeface="NimbusSanNov" panose="00000500000000000000" pitchFamily="50" charset="0"/>
              </a:rPr>
              <a:t>Правило №2</a:t>
            </a:r>
            <a:endParaRPr lang="en-US" sz="3200" spc="-100" dirty="0">
              <a:solidFill>
                <a:schemeClr val="accent2"/>
              </a:solidFill>
              <a:latin typeface="NimbusSanNov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31096" y="8142743"/>
            <a:ext cx="4271186" cy="24237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2700"/>
              </a:lnSpc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Оформление совместных перевозок запрещено с тарифами </a:t>
            </a:r>
            <a:r>
              <a:rPr lang="en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SPA 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и </a:t>
            </a:r>
            <a:r>
              <a:rPr lang="ru-RU" sz="2400" spc="-30" dirty="0" err="1">
                <a:solidFill>
                  <a:schemeClr val="tx1"/>
                </a:solidFill>
                <a:latin typeface="NimbusSanNovMed" panose="00000600000000000000" pitchFamily="50" charset="0"/>
              </a:rPr>
              <a:t>альянсовыми</a:t>
            </a: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 тарифами, тарифами других компаний (исключение тарифы а/к </a:t>
            </a:r>
            <a:r>
              <a:rPr lang="en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CY)</a:t>
            </a:r>
          </a:p>
          <a:p>
            <a:pPr>
              <a:lnSpc>
                <a:spcPts val="2700"/>
              </a:lnSpc>
            </a:pPr>
            <a:endParaRPr kumimoji="0" lang="ru-RU" sz="24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6331096" y="5528608"/>
            <a:ext cx="4122606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6776" y="9391865"/>
            <a:ext cx="425408" cy="27799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6776" y="9882336"/>
            <a:ext cx="425408" cy="27799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6776" y="10372807"/>
            <a:ext cx="425408" cy="27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15587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267681" y="1293988"/>
            <a:ext cx="21849494" cy="2778966"/>
          </a:xfrm>
        </p:spPr>
        <p:txBody>
          <a:bodyPr/>
          <a:lstStyle/>
          <a:p>
            <a:r>
              <a:rPr lang="ru-RU" spc="-300" dirty="0"/>
              <a:t>Услуги, включенные в тариф </a:t>
            </a:r>
            <a:r>
              <a:rPr lang="ru-RU" spc="-300" dirty="0">
                <a:solidFill>
                  <a:srgbClr val="B589BE"/>
                </a:solidFill>
              </a:rPr>
              <a:t>Бизнес </a:t>
            </a:r>
            <a:r>
              <a:rPr lang="en-US" spc="-300" dirty="0">
                <a:solidFill>
                  <a:srgbClr val="B589BE"/>
                </a:solidFill>
              </a:rPr>
              <a:t>Basic</a:t>
            </a:r>
            <a:r>
              <a:rPr lang="ru-RU" spc="-300" dirty="0">
                <a:solidFill>
                  <a:srgbClr val="B589BE"/>
                </a:solidFill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22982" y="8683749"/>
            <a:ext cx="7369175" cy="1846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lnSpc>
                <a:spcPts val="3300"/>
              </a:lnSpc>
              <a:spcAft>
                <a:spcPts val="1500"/>
              </a:spcAft>
            </a:pPr>
            <a:r>
              <a:rPr lang="ru-RU" sz="3000" b="1" spc="-30" dirty="0">
                <a:solidFill>
                  <a:schemeClr val="tx1"/>
                </a:solidFill>
              </a:rPr>
              <a:t>Багаж</a:t>
            </a:r>
          </a:p>
          <a:p>
            <a:pPr>
              <a:lnSpc>
                <a:spcPts val="3300"/>
              </a:lnSpc>
              <a:spcAft>
                <a:spcPts val="1500"/>
              </a:spcAft>
            </a:pPr>
            <a:r>
              <a:rPr lang="ru-RU" sz="3000" b="1" spc="-30" dirty="0">
                <a:solidFill>
                  <a:schemeClr val="tx1"/>
                </a:solidFill>
              </a:rPr>
              <a:t>Ручная кладь</a:t>
            </a:r>
          </a:p>
          <a:p>
            <a:pPr>
              <a:lnSpc>
                <a:spcPts val="3300"/>
              </a:lnSpc>
              <a:spcAft>
                <a:spcPts val="1500"/>
              </a:spcAft>
            </a:pPr>
            <a:r>
              <a:rPr lang="ru-RU" sz="3000" b="1" spc="-30" dirty="0">
                <a:solidFill>
                  <a:schemeClr val="tx1"/>
                </a:solidFill>
              </a:rPr>
              <a:t>Горнолыжное оборудование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37939" y="5704892"/>
            <a:ext cx="7369175" cy="6540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spcAft>
                <a:spcPts val="1500"/>
              </a:spcAft>
            </a:pPr>
            <a:r>
              <a:rPr lang="ru-RU" sz="3000" b="1" spc="-30" dirty="0">
                <a:solidFill>
                  <a:schemeClr val="tx1"/>
                </a:solidFill>
              </a:rPr>
              <a:t>Выбор места при покупке и регистрации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054139" y="5704892"/>
            <a:ext cx="6966381" cy="39369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>
              <a:spcAft>
                <a:spcPts val="1500"/>
              </a:spcAft>
            </a:pPr>
            <a:r>
              <a:rPr lang="ru-RU" sz="3000" b="1" spc="-30" dirty="0">
                <a:solidFill>
                  <a:schemeClr val="tx1"/>
                </a:solidFill>
              </a:rPr>
              <a:t>Стойка бизнес-класса</a:t>
            </a:r>
            <a:br>
              <a:rPr lang="en-US" sz="3000" b="1" spc="-30" dirty="0">
                <a:solidFill>
                  <a:schemeClr val="tx1"/>
                </a:solidFill>
              </a:rPr>
            </a:br>
            <a:r>
              <a:rPr lang="ru-RU" sz="3000" b="1" spc="-30" dirty="0">
                <a:solidFill>
                  <a:schemeClr val="tx1"/>
                </a:solidFill>
              </a:rPr>
              <a:t>Приоритетная посадка на </a:t>
            </a:r>
            <a:r>
              <a:rPr lang="ru-RU" sz="3000" b="1" spc="-30" dirty="0" err="1">
                <a:solidFill>
                  <a:schemeClr val="tx1"/>
                </a:solidFill>
              </a:rPr>
              <a:t>гейте</a:t>
            </a:r>
            <a:endParaRPr lang="ru-RU" sz="3000" b="1" spc="-30" dirty="0">
              <a:solidFill>
                <a:schemeClr val="tx1"/>
              </a:solidFill>
            </a:endParaRPr>
          </a:p>
          <a:p>
            <a:pPr>
              <a:lnSpc>
                <a:spcPts val="3300"/>
              </a:lnSpc>
              <a:spcAft>
                <a:spcPts val="500"/>
              </a:spcAft>
            </a:pPr>
            <a:r>
              <a:rPr lang="ru-RU" sz="3000" b="1" spc="-30" dirty="0">
                <a:solidFill>
                  <a:schemeClr val="tx1"/>
                </a:solidFill>
              </a:rPr>
              <a:t>Питание</a:t>
            </a:r>
          </a:p>
          <a:p>
            <a:pPr>
              <a:lnSpc>
                <a:spcPts val="2700"/>
              </a:lnSpc>
              <a:spcAft>
                <a:spcPts val="1500"/>
              </a:spcAft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Выбор спец. питания бесплатно</a:t>
            </a:r>
          </a:p>
          <a:p>
            <a:pPr>
              <a:lnSpc>
                <a:spcPts val="3300"/>
              </a:lnSpc>
              <a:spcAft>
                <a:spcPts val="500"/>
              </a:spcAft>
            </a:pPr>
            <a:r>
              <a:rPr lang="ru-RU" sz="3000" b="1" spc="-30" dirty="0">
                <a:solidFill>
                  <a:schemeClr val="tx1"/>
                </a:solidFill>
              </a:rPr>
              <a:t>Приоритетное обслуживание </a:t>
            </a:r>
            <a:br>
              <a:rPr lang="ru-RU" sz="3000" b="1" spc="-30" dirty="0">
                <a:solidFill>
                  <a:schemeClr val="tx1"/>
                </a:solidFill>
              </a:rPr>
            </a:br>
            <a:r>
              <a:rPr lang="ru-RU" sz="3000" b="1" spc="-30" dirty="0">
                <a:solidFill>
                  <a:schemeClr val="tx1"/>
                </a:solidFill>
              </a:rPr>
              <a:t>в аэропорту (</a:t>
            </a:r>
            <a:r>
              <a:rPr lang="ru-RU" sz="3000" b="1" spc="-30" dirty="0" err="1">
                <a:solidFill>
                  <a:schemeClr val="tx1"/>
                </a:solidFill>
              </a:rPr>
              <a:t>fast</a:t>
            </a:r>
            <a:r>
              <a:rPr lang="ru-RU" sz="3000" b="1" spc="-30" dirty="0">
                <a:solidFill>
                  <a:schemeClr val="tx1"/>
                </a:solidFill>
              </a:rPr>
              <a:t> </a:t>
            </a:r>
            <a:r>
              <a:rPr lang="ru-RU" sz="3000" b="1" spc="-30" dirty="0" err="1">
                <a:solidFill>
                  <a:schemeClr val="tx1"/>
                </a:solidFill>
              </a:rPr>
              <a:t>track</a:t>
            </a:r>
            <a:r>
              <a:rPr lang="ru-RU" sz="3000" b="1" spc="-3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ts val="2700"/>
              </a:lnSpc>
              <a:spcAft>
                <a:spcPts val="1500"/>
              </a:spcAft>
            </a:pPr>
            <a:r>
              <a:rPr lang="ru-RU" sz="2400" spc="-30" dirty="0">
                <a:solidFill>
                  <a:schemeClr val="tx1"/>
                </a:solidFill>
                <a:latin typeface="NimbusSanNovMed" panose="00000600000000000000" pitchFamily="50" charset="0"/>
              </a:rPr>
              <a:t>Пассажир может быстро пройти все формальные процедуры в аэропорту</a:t>
            </a:r>
            <a:endParaRPr kumimoji="0" lang="ru-RU" sz="2400" i="0" u="none" strike="noStrike" cap="none" spc="-30" normalizeH="0" dirty="0">
              <a:ln>
                <a:noFill/>
              </a:ln>
              <a:solidFill>
                <a:schemeClr val="tx1"/>
              </a:solidFill>
              <a:effectLst/>
              <a:uFillTx/>
              <a:latin typeface="NimbusSanNovMed" panose="00000600000000000000" pitchFamily="50" charset="0"/>
              <a:sym typeface="Calibri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137939" y="8292228"/>
            <a:ext cx="7718698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124354" y="5355965"/>
            <a:ext cx="693791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3992200" y="5317804"/>
            <a:ext cx="693791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681" y="8295099"/>
            <a:ext cx="1396658" cy="139773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681" y="5353992"/>
            <a:ext cx="1396658" cy="139773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428" y="5353992"/>
            <a:ext cx="1396658" cy="139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8842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_Титульный слайд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0.xml><?xml version="1.0" encoding="utf-8"?>
<a:theme xmlns:a="http://schemas.openxmlformats.org/drawingml/2006/main" name="Слайд с графиком / Слайд про сервисы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1.xml><?xml version="1.0" encoding="utf-8"?>
<a:theme xmlns:a="http://schemas.openxmlformats.org/drawingml/2006/main" name="Слайд про маршрутную сеть_тёмный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2.xml><?xml version="1.0" encoding="utf-8"?>
<a:theme xmlns:a="http://schemas.openxmlformats.org/drawingml/2006/main" name="Слайд про маршрутную сеть_светлый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3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Титульный слайд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3_Титульный слайд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Финальный слайд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Универсальный слайд (зелёный)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слайд с фоновой картинкой и крупным текстом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7.xml><?xml version="1.0" encoding="utf-8"?>
<a:theme xmlns:a="http://schemas.openxmlformats.org/drawingml/2006/main" name="1_Универсальный слайд (фисташковый)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8.xml><?xml version="1.0" encoding="utf-8"?>
<a:theme xmlns:a="http://schemas.openxmlformats.org/drawingml/2006/main" name="Слайд про бизнес / S7 Priority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9.xml><?xml version="1.0" encoding="utf-8"?>
<a:theme xmlns:a="http://schemas.openxmlformats.org/drawingml/2006/main" name="Тёмно-серый">
  <a:themeElements>
    <a:clrScheme name="S7">
      <a:dk1>
        <a:srgbClr val="4D4E53"/>
      </a:dk1>
      <a:lt1>
        <a:srgbClr val="FFFFFF"/>
      </a:lt1>
      <a:dk2>
        <a:srgbClr val="747679"/>
      </a:dk2>
      <a:lt2>
        <a:srgbClr val="E1F0E6"/>
      </a:lt2>
      <a:accent1>
        <a:srgbClr val="0092BC"/>
      </a:accent1>
      <a:accent2>
        <a:srgbClr val="BED600"/>
      </a:accent2>
      <a:accent3>
        <a:srgbClr val="2DCCD3"/>
      </a:accent3>
      <a:accent4>
        <a:srgbClr val="512D6D"/>
      </a:accent4>
      <a:accent5>
        <a:srgbClr val="4472C4"/>
      </a:accent5>
      <a:accent6>
        <a:srgbClr val="509E2F"/>
      </a:accent6>
      <a:hlink>
        <a:srgbClr val="0000FF"/>
      </a:hlink>
      <a:folHlink>
        <a:srgbClr val="FF00FF"/>
      </a:folHlink>
    </a:clrScheme>
    <a:fontScheme name="S7">
      <a:majorFont>
        <a:latin typeface="NimbusSanNov"/>
        <a:ea typeface="Helvetica"/>
        <a:cs typeface="Helvetica"/>
      </a:majorFont>
      <a:minorFont>
        <a:latin typeface="NimbusSanNov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6984</TotalTime>
  <Words>946</Words>
  <Application>Microsoft Macintosh PowerPoint</Application>
  <PresentationFormat>Произвольный</PresentationFormat>
  <Paragraphs>208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10</vt:i4>
      </vt:variant>
    </vt:vector>
  </HeadingPairs>
  <TitlesOfParts>
    <vt:vector size="28" baseType="lpstr">
      <vt:lpstr>Arial</vt:lpstr>
      <vt:lpstr>Calibri</vt:lpstr>
      <vt:lpstr>NimbusSanNov</vt:lpstr>
      <vt:lpstr>NimbusSanNovMed</vt:lpstr>
      <vt:lpstr>NimbusSanNovSemBol</vt:lpstr>
      <vt:lpstr>PFDinTextCondPro-Light</vt:lpstr>
      <vt:lpstr>2_Титульный слайд</vt:lpstr>
      <vt:lpstr>4_Титульный слайд</vt:lpstr>
      <vt:lpstr>3_Титульный слайд</vt:lpstr>
      <vt:lpstr>Финальный слайд</vt:lpstr>
      <vt:lpstr>Универсальный слайд (зелёный)</vt:lpstr>
      <vt:lpstr>слайд с фоновой картинкой и крупным текстом</vt:lpstr>
      <vt:lpstr>1_Универсальный слайд (фисташковый)</vt:lpstr>
      <vt:lpstr>Слайд про бизнес / S7 Priority</vt:lpstr>
      <vt:lpstr>Тёмно-серый</vt:lpstr>
      <vt:lpstr>Слайд с графиком / Слайд про сервисы</vt:lpstr>
      <vt:lpstr>Слайд про маршрутную сеть_тёмный</vt:lpstr>
      <vt:lpstr>Слайд про маршрутную сеть_светлый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Microsoft Office User</cp:lastModifiedBy>
  <cp:revision>254</cp:revision>
  <dcterms:modified xsi:type="dcterms:W3CDTF">2022-03-04T13:39:43Z</dcterms:modified>
</cp:coreProperties>
</file>